
<file path=[Content_Types].xml><?xml version="1.0" encoding="utf-8"?>
<Types xmlns="http://schemas.openxmlformats.org/package/2006/content-types">
  <Default Extension="tmp"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1"/>
  </p:sldMasterIdLst>
  <p:notesMasterIdLst>
    <p:notesMasterId r:id="rId28"/>
  </p:notesMasterIdLst>
  <p:sldIdLst>
    <p:sldId id="256" r:id="rId2"/>
    <p:sldId id="260" r:id="rId3"/>
    <p:sldId id="259" r:id="rId4"/>
    <p:sldId id="261" r:id="rId5"/>
    <p:sldId id="262" r:id="rId6"/>
    <p:sldId id="264" r:id="rId7"/>
    <p:sldId id="265" r:id="rId8"/>
    <p:sldId id="266" r:id="rId9"/>
    <p:sldId id="267" r:id="rId10"/>
    <p:sldId id="268" r:id="rId11"/>
    <p:sldId id="289" r:id="rId12"/>
    <p:sldId id="272" r:id="rId13"/>
    <p:sldId id="276" r:id="rId14"/>
    <p:sldId id="277" r:id="rId15"/>
    <p:sldId id="278" r:id="rId16"/>
    <p:sldId id="279" r:id="rId17"/>
    <p:sldId id="280" r:id="rId18"/>
    <p:sldId id="281" r:id="rId19"/>
    <p:sldId id="282" r:id="rId20"/>
    <p:sldId id="283" r:id="rId21"/>
    <p:sldId id="284" r:id="rId22"/>
    <p:sldId id="285" r:id="rId23"/>
    <p:sldId id="286" r:id="rId24"/>
    <p:sldId id="287" r:id="rId25"/>
    <p:sldId id="288" r:id="rId26"/>
    <p:sldId id="273" r:id="rId27"/>
  </p:sldIdLst>
  <p:sldSz cx="6858000" cy="9144000" type="letter"/>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87F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3" autoAdjust="0"/>
    <p:restoredTop sz="95380" autoAdjust="0"/>
  </p:normalViewPr>
  <p:slideViewPr>
    <p:cSldViewPr snapToGrid="0">
      <p:cViewPr varScale="1">
        <p:scale>
          <a:sx n="50" d="100"/>
          <a:sy n="50" d="100"/>
        </p:scale>
        <p:origin x="2124" y="24"/>
      </p:cViewPr>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2018</c:v>
                </c:pt>
              </c:strCache>
            </c:strRef>
          </c:tx>
          <c:spPr>
            <a:solidFill>
              <a:schemeClr val="bg1">
                <a:lumMod val="65000"/>
              </a:schemeClr>
            </a:solidFill>
            <a:ln>
              <a:noFill/>
            </a:ln>
            <a:effectLst/>
          </c:spPr>
          <c:invertIfNegative val="0"/>
          <c:cat>
            <c:strRef>
              <c:f>Sheet1!$A$2:$A$6</c:f>
              <c:strCache>
                <c:ptCount val="5"/>
                <c:pt idx="0">
                  <c:v>Fundraising activities</c:v>
                </c:pt>
                <c:pt idx="1">
                  <c:v>Investment income</c:v>
                </c:pt>
                <c:pt idx="2">
                  <c:v>Donations</c:v>
                </c:pt>
                <c:pt idx="3">
                  <c:v>Mgmt fee income</c:v>
                </c:pt>
                <c:pt idx="4">
                  <c:v>Endowment fund income</c:v>
                </c:pt>
              </c:strCache>
            </c:strRef>
          </c:cat>
          <c:val>
            <c:numRef>
              <c:f>Sheet1!$B$2:$B$6</c:f>
              <c:numCache>
                <c:formatCode>0.0%</c:formatCode>
                <c:ptCount val="5"/>
                <c:pt idx="0">
                  <c:v>0.54314303049898072</c:v>
                </c:pt>
                <c:pt idx="1">
                  <c:v>0.33409684008977331</c:v>
                </c:pt>
                <c:pt idx="2">
                  <c:v>6.1348572676255639E-2</c:v>
                </c:pt>
                <c:pt idx="3">
                  <c:v>2.7293092118384838E-2</c:v>
                </c:pt>
                <c:pt idx="4">
                  <c:v>2.6925685109098887E-2</c:v>
                </c:pt>
              </c:numCache>
            </c:numRef>
          </c:val>
          <c:extLst xmlns:c16r2="http://schemas.microsoft.com/office/drawing/2015/06/chart">
            <c:ext xmlns:c16="http://schemas.microsoft.com/office/drawing/2014/chart" uri="{C3380CC4-5D6E-409C-BE32-E72D297353CC}">
              <c16:uniqueId val="{00000000-BDE7-486D-978D-652A297C901F}"/>
            </c:ext>
          </c:extLst>
        </c:ser>
        <c:ser>
          <c:idx val="1"/>
          <c:order val="1"/>
          <c:tx>
            <c:strRef>
              <c:f>Sheet1!$C$1</c:f>
              <c:strCache>
                <c:ptCount val="1"/>
                <c:pt idx="0">
                  <c:v>2019</c:v>
                </c:pt>
              </c:strCache>
            </c:strRef>
          </c:tx>
          <c:spPr>
            <a:solidFill>
              <a:srgbClr val="687F00"/>
            </a:solidFill>
            <a:ln>
              <a:noFill/>
            </a:ln>
            <a:effectLst/>
          </c:spPr>
          <c:invertIfNegative val="0"/>
          <c:cat>
            <c:strRef>
              <c:f>Sheet1!$A$2:$A$6</c:f>
              <c:strCache>
                <c:ptCount val="5"/>
                <c:pt idx="0">
                  <c:v>Fundraising activities</c:v>
                </c:pt>
                <c:pt idx="1">
                  <c:v>Investment income</c:v>
                </c:pt>
                <c:pt idx="2">
                  <c:v>Donations</c:v>
                </c:pt>
                <c:pt idx="3">
                  <c:v>Mgmt fee income</c:v>
                </c:pt>
                <c:pt idx="4">
                  <c:v>Endowment fund income</c:v>
                </c:pt>
              </c:strCache>
            </c:strRef>
          </c:cat>
          <c:val>
            <c:numRef>
              <c:f>Sheet1!$C$2:$C$6</c:f>
              <c:numCache>
                <c:formatCode>0.0%</c:formatCode>
                <c:ptCount val="5"/>
                <c:pt idx="0">
                  <c:v>0.49343980772438473</c:v>
                </c:pt>
                <c:pt idx="1">
                  <c:v>0.38838574916220603</c:v>
                </c:pt>
                <c:pt idx="2">
                  <c:v>2.7084249473061702E-2</c:v>
                </c:pt>
                <c:pt idx="3">
                  <c:v>6.1602498976450787E-2</c:v>
                </c:pt>
                <c:pt idx="4">
                  <c:v>2.3844905757653873E-2</c:v>
                </c:pt>
              </c:numCache>
            </c:numRef>
          </c:val>
          <c:extLst xmlns:c16r2="http://schemas.microsoft.com/office/drawing/2015/06/chart">
            <c:ext xmlns:c16="http://schemas.microsoft.com/office/drawing/2014/chart" uri="{C3380CC4-5D6E-409C-BE32-E72D297353CC}">
              <c16:uniqueId val="{00000001-BDE7-486D-978D-652A297C901F}"/>
            </c:ext>
          </c:extLst>
        </c:ser>
        <c:dLbls>
          <c:showLegendKey val="0"/>
          <c:showVal val="0"/>
          <c:showCatName val="0"/>
          <c:showSerName val="0"/>
          <c:showPercent val="0"/>
          <c:showBubbleSize val="0"/>
        </c:dLbls>
        <c:gapWidth val="219"/>
        <c:overlap val="-27"/>
        <c:axId val="199697560"/>
        <c:axId val="199702264"/>
      </c:barChart>
      <c:catAx>
        <c:axId val="19969756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Corbel" panose="020B0503020204020204" pitchFamily="34" charset="0"/>
                <a:ea typeface="+mn-ea"/>
                <a:cs typeface="+mn-cs"/>
              </a:defRPr>
            </a:pPr>
            <a:endParaRPr lang="en-US"/>
          </a:p>
        </c:txPr>
        <c:crossAx val="199702264"/>
        <c:crosses val="autoZero"/>
        <c:auto val="1"/>
        <c:lblAlgn val="ctr"/>
        <c:lblOffset val="100"/>
        <c:noMultiLvlLbl val="0"/>
      </c:catAx>
      <c:valAx>
        <c:axId val="199702264"/>
        <c:scaling>
          <c:orientation val="minMax"/>
          <c:max val="0.60000000000000009"/>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Corbel" panose="020B0503020204020204" pitchFamily="34" charset="0"/>
                <a:ea typeface="+mn-ea"/>
                <a:cs typeface="+mn-cs"/>
              </a:defRPr>
            </a:pPr>
            <a:endParaRPr lang="en-US"/>
          </a:p>
        </c:txPr>
        <c:crossAx val="199697560"/>
        <c:crosses val="autoZero"/>
        <c:crossBetween val="between"/>
        <c:majorUnit val="0.2"/>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Corbel" panose="020B0503020204020204" pitchFamily="34" charset="0"/>
              <a:ea typeface="+mn-ea"/>
              <a:cs typeface="+mn-cs"/>
            </a:defRPr>
          </a:pPr>
          <a:endParaRPr lang="en-US"/>
        </a:p>
      </c:txPr>
    </c:legend>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5"/>
          </a:xfrm>
          <a:prstGeom prst="rect">
            <a:avLst/>
          </a:prstGeom>
        </p:spPr>
        <p:txBody>
          <a:bodyPr vert="horz" lIns="93175" tIns="46587" rIns="93175" bIns="46587" rtlCol="0"/>
          <a:lstStyle>
            <a:lvl1pPr algn="l">
              <a:defRPr sz="1200"/>
            </a:lvl1pPr>
          </a:lstStyle>
          <a:p>
            <a:endParaRPr lang="en-CA"/>
          </a:p>
        </p:txBody>
      </p:sp>
      <p:sp>
        <p:nvSpPr>
          <p:cNvPr id="3" name="Date Placeholder 2"/>
          <p:cNvSpPr>
            <a:spLocks noGrp="1"/>
          </p:cNvSpPr>
          <p:nvPr>
            <p:ph type="dt" idx="1"/>
          </p:nvPr>
        </p:nvSpPr>
        <p:spPr>
          <a:xfrm>
            <a:off x="3970939" y="0"/>
            <a:ext cx="3037840" cy="466435"/>
          </a:xfrm>
          <a:prstGeom prst="rect">
            <a:avLst/>
          </a:prstGeom>
        </p:spPr>
        <p:txBody>
          <a:bodyPr vert="horz" lIns="93175" tIns="46587" rIns="93175" bIns="46587" rtlCol="0"/>
          <a:lstStyle>
            <a:lvl1pPr algn="r">
              <a:defRPr sz="1200"/>
            </a:lvl1pPr>
          </a:lstStyle>
          <a:p>
            <a:fld id="{BA3CD9A2-DC47-43BA-A9E4-7FF8D4B523AD}" type="datetimeFigureOut">
              <a:rPr lang="en-CA" smtClean="0"/>
              <a:t>2019-11-28</a:t>
            </a:fld>
            <a:endParaRPr lang="en-CA"/>
          </a:p>
        </p:txBody>
      </p:sp>
      <p:sp>
        <p:nvSpPr>
          <p:cNvPr id="4" name="Slide Image Placeholder 3"/>
          <p:cNvSpPr>
            <a:spLocks noGrp="1" noRot="1" noChangeAspect="1"/>
          </p:cNvSpPr>
          <p:nvPr>
            <p:ph type="sldImg" idx="2"/>
          </p:nvPr>
        </p:nvSpPr>
        <p:spPr>
          <a:xfrm>
            <a:off x="2328863" y="1162050"/>
            <a:ext cx="2352675" cy="3136900"/>
          </a:xfrm>
          <a:prstGeom prst="rect">
            <a:avLst/>
          </a:prstGeom>
          <a:noFill/>
          <a:ln w="12700">
            <a:solidFill>
              <a:prstClr val="black"/>
            </a:solidFill>
          </a:ln>
        </p:spPr>
        <p:txBody>
          <a:bodyPr vert="horz" lIns="93175" tIns="46587" rIns="93175" bIns="46587" rtlCol="0" anchor="ctr"/>
          <a:lstStyle/>
          <a:p>
            <a:endParaRPr lang="en-CA"/>
          </a:p>
        </p:txBody>
      </p:sp>
      <p:sp>
        <p:nvSpPr>
          <p:cNvPr id="5" name="Notes Placeholder 4"/>
          <p:cNvSpPr>
            <a:spLocks noGrp="1"/>
          </p:cNvSpPr>
          <p:nvPr>
            <p:ph type="body" sz="quarter" idx="3"/>
          </p:nvPr>
        </p:nvSpPr>
        <p:spPr>
          <a:xfrm>
            <a:off x="701040" y="4473892"/>
            <a:ext cx="5608320" cy="3660457"/>
          </a:xfrm>
          <a:prstGeom prst="rect">
            <a:avLst/>
          </a:prstGeom>
        </p:spPr>
        <p:txBody>
          <a:bodyPr vert="horz" lIns="93175" tIns="46587" rIns="93175" bIns="46587"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6" name="Footer Placeholder 5"/>
          <p:cNvSpPr>
            <a:spLocks noGrp="1"/>
          </p:cNvSpPr>
          <p:nvPr>
            <p:ph type="ftr" sz="quarter" idx="4"/>
          </p:nvPr>
        </p:nvSpPr>
        <p:spPr>
          <a:xfrm>
            <a:off x="0" y="8829968"/>
            <a:ext cx="3037840" cy="466434"/>
          </a:xfrm>
          <a:prstGeom prst="rect">
            <a:avLst/>
          </a:prstGeom>
        </p:spPr>
        <p:txBody>
          <a:bodyPr vert="horz" lIns="93175" tIns="46587" rIns="93175" bIns="46587" rtlCol="0" anchor="b"/>
          <a:lstStyle>
            <a:lvl1pPr algn="l">
              <a:defRPr sz="1200"/>
            </a:lvl1pPr>
          </a:lstStyle>
          <a:p>
            <a:endParaRPr lang="en-CA"/>
          </a:p>
        </p:txBody>
      </p:sp>
      <p:sp>
        <p:nvSpPr>
          <p:cNvPr id="7" name="Slide Number Placeholder 6"/>
          <p:cNvSpPr>
            <a:spLocks noGrp="1"/>
          </p:cNvSpPr>
          <p:nvPr>
            <p:ph type="sldNum" sz="quarter" idx="5"/>
          </p:nvPr>
        </p:nvSpPr>
        <p:spPr>
          <a:xfrm>
            <a:off x="3970939" y="8829968"/>
            <a:ext cx="3037840" cy="466434"/>
          </a:xfrm>
          <a:prstGeom prst="rect">
            <a:avLst/>
          </a:prstGeom>
        </p:spPr>
        <p:txBody>
          <a:bodyPr vert="horz" lIns="93175" tIns="46587" rIns="93175" bIns="46587" rtlCol="0" anchor="b"/>
          <a:lstStyle>
            <a:lvl1pPr algn="r">
              <a:defRPr sz="1200"/>
            </a:lvl1pPr>
          </a:lstStyle>
          <a:p>
            <a:fld id="{0BB5FC22-E002-422A-BF6A-CE32F7B8B866}" type="slidenum">
              <a:rPr lang="en-CA" smtClean="0"/>
              <a:t>‹#›</a:t>
            </a:fld>
            <a:endParaRPr lang="en-CA"/>
          </a:p>
        </p:txBody>
      </p:sp>
    </p:spTree>
    <p:extLst>
      <p:ext uri="{BB962C8B-B14F-4D97-AF65-F5344CB8AC3E}">
        <p14:creationId xmlns:p14="http://schemas.microsoft.com/office/powerpoint/2010/main" val="93966763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14350" y="1496484"/>
            <a:ext cx="5829300" cy="3183467"/>
          </a:xfrm>
        </p:spPr>
        <p:txBody>
          <a:bodyPr anchor="b"/>
          <a:lstStyle>
            <a:lvl1pPr algn="ctr">
              <a:defRPr sz="4500"/>
            </a:lvl1pPr>
          </a:lstStyle>
          <a:p>
            <a:r>
              <a:rPr lang="en-US"/>
              <a:t>Click to edit Master title style</a:t>
            </a:r>
            <a:endParaRPr lang="en-US" dirty="0"/>
          </a:p>
        </p:txBody>
      </p:sp>
      <p:sp>
        <p:nvSpPr>
          <p:cNvPr id="3" name="Subtitle 2"/>
          <p:cNvSpPr>
            <a:spLocks noGrp="1"/>
          </p:cNvSpPr>
          <p:nvPr>
            <p:ph type="subTitle" idx="1"/>
          </p:nvPr>
        </p:nvSpPr>
        <p:spPr>
          <a:xfrm>
            <a:off x="857250" y="4802717"/>
            <a:ext cx="5143500" cy="2207683"/>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E904B720-3869-47BA-92F6-1DFDE49C6BD3}" type="datetime1">
              <a:rPr lang="en-CA" smtClean="0"/>
              <a:t>2019-11-28</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D1084EF6-8207-4E76-967A-509BCAA2E54A}" type="slidenum">
              <a:rPr lang="en-CA" smtClean="0"/>
              <a:t>‹#›</a:t>
            </a:fld>
            <a:endParaRPr lang="en-CA"/>
          </a:p>
        </p:txBody>
      </p:sp>
    </p:spTree>
    <p:extLst>
      <p:ext uri="{BB962C8B-B14F-4D97-AF65-F5344CB8AC3E}">
        <p14:creationId xmlns:p14="http://schemas.microsoft.com/office/powerpoint/2010/main" val="20331520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42A0682-815E-4D5A-9E39-F9382E4A98B1}" type="datetime1">
              <a:rPr lang="en-CA" smtClean="0"/>
              <a:t>2019-11-28</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D1084EF6-8207-4E76-967A-509BCAA2E54A}" type="slidenum">
              <a:rPr lang="en-CA" smtClean="0"/>
              <a:t>‹#›</a:t>
            </a:fld>
            <a:endParaRPr lang="en-CA"/>
          </a:p>
        </p:txBody>
      </p:sp>
    </p:spTree>
    <p:extLst>
      <p:ext uri="{BB962C8B-B14F-4D97-AF65-F5344CB8AC3E}">
        <p14:creationId xmlns:p14="http://schemas.microsoft.com/office/powerpoint/2010/main" val="295186640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07757" y="486834"/>
            <a:ext cx="1478756" cy="7749117"/>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471488" y="486834"/>
            <a:ext cx="4350544" cy="7749117"/>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536083-F49C-4D1B-B964-72F349F1F945}" type="datetime1">
              <a:rPr lang="en-CA" smtClean="0"/>
              <a:t>2019-11-28</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D1084EF6-8207-4E76-967A-509BCAA2E54A}" type="slidenum">
              <a:rPr lang="en-CA" smtClean="0"/>
              <a:t>‹#›</a:t>
            </a:fld>
            <a:endParaRPr lang="en-CA"/>
          </a:p>
        </p:txBody>
      </p:sp>
    </p:spTree>
    <p:extLst>
      <p:ext uri="{BB962C8B-B14F-4D97-AF65-F5344CB8AC3E}">
        <p14:creationId xmlns:p14="http://schemas.microsoft.com/office/powerpoint/2010/main" val="40547276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1EC3029-976E-4FD4-8D8D-50D91089CE90}" type="datetime1">
              <a:rPr lang="en-CA" smtClean="0"/>
              <a:t>2019-11-28</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D1084EF6-8207-4E76-967A-509BCAA2E54A}" type="slidenum">
              <a:rPr lang="en-CA" smtClean="0"/>
              <a:t>‹#›</a:t>
            </a:fld>
            <a:endParaRPr lang="en-CA"/>
          </a:p>
        </p:txBody>
      </p:sp>
    </p:spTree>
    <p:extLst>
      <p:ext uri="{BB962C8B-B14F-4D97-AF65-F5344CB8AC3E}">
        <p14:creationId xmlns:p14="http://schemas.microsoft.com/office/powerpoint/2010/main" val="49430437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67916" y="2279653"/>
            <a:ext cx="5915025" cy="3803649"/>
          </a:xfrm>
        </p:spPr>
        <p:txBody>
          <a:bodyPr anchor="b"/>
          <a:lstStyle>
            <a:lvl1pPr>
              <a:defRPr sz="4500"/>
            </a:lvl1pPr>
          </a:lstStyle>
          <a:p>
            <a:r>
              <a:rPr lang="en-US"/>
              <a:t>Click to edit Master title style</a:t>
            </a:r>
            <a:endParaRPr lang="en-US" dirty="0"/>
          </a:p>
        </p:txBody>
      </p:sp>
      <p:sp>
        <p:nvSpPr>
          <p:cNvPr id="3" name="Text Placeholder 2"/>
          <p:cNvSpPr>
            <a:spLocks noGrp="1"/>
          </p:cNvSpPr>
          <p:nvPr>
            <p:ph type="body" idx="1"/>
          </p:nvPr>
        </p:nvSpPr>
        <p:spPr>
          <a:xfrm>
            <a:off x="467916" y="6119286"/>
            <a:ext cx="5915025" cy="2000249"/>
          </a:xfrm>
        </p:spPr>
        <p:txBody>
          <a:bodyPr/>
          <a:lstStyle>
            <a:lvl1pPr marL="0" indent="0">
              <a:buNone/>
              <a:defRPr sz="1800">
                <a:solidFill>
                  <a:schemeClr val="tx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0D056888-BADB-44CC-8CB7-5B0BA3A09E74}" type="datetime1">
              <a:rPr lang="en-CA" smtClean="0"/>
              <a:t>2019-11-28</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D1084EF6-8207-4E76-967A-509BCAA2E54A}" type="slidenum">
              <a:rPr lang="en-CA" smtClean="0"/>
              <a:t>‹#›</a:t>
            </a:fld>
            <a:endParaRPr lang="en-CA"/>
          </a:p>
        </p:txBody>
      </p:sp>
    </p:spTree>
    <p:extLst>
      <p:ext uri="{BB962C8B-B14F-4D97-AF65-F5344CB8AC3E}">
        <p14:creationId xmlns:p14="http://schemas.microsoft.com/office/powerpoint/2010/main" val="8730099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471488" y="2434167"/>
            <a:ext cx="2914650" cy="580178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3471863" y="2434167"/>
            <a:ext cx="2914650" cy="580178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7FD47A00-58EF-4F7F-8750-85359A0BA28A}" type="datetime1">
              <a:rPr lang="en-CA" smtClean="0"/>
              <a:t>2019-11-28</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D1084EF6-8207-4E76-967A-509BCAA2E54A}" type="slidenum">
              <a:rPr lang="en-CA" smtClean="0"/>
              <a:t>‹#›</a:t>
            </a:fld>
            <a:endParaRPr lang="en-CA"/>
          </a:p>
        </p:txBody>
      </p:sp>
    </p:spTree>
    <p:extLst>
      <p:ext uri="{BB962C8B-B14F-4D97-AF65-F5344CB8AC3E}">
        <p14:creationId xmlns:p14="http://schemas.microsoft.com/office/powerpoint/2010/main" val="110598558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72381" y="486836"/>
            <a:ext cx="5915025" cy="1767417"/>
          </a:xfrm>
        </p:spPr>
        <p:txBody>
          <a:bodyPr/>
          <a:lstStyle/>
          <a:p>
            <a:r>
              <a:rPr lang="en-US"/>
              <a:t>Click to edit Master title style</a:t>
            </a:r>
            <a:endParaRPr lang="en-US" dirty="0"/>
          </a:p>
        </p:txBody>
      </p:sp>
      <p:sp>
        <p:nvSpPr>
          <p:cNvPr id="3" name="Text Placeholder 2"/>
          <p:cNvSpPr>
            <a:spLocks noGrp="1"/>
          </p:cNvSpPr>
          <p:nvPr>
            <p:ph type="body" idx="1"/>
          </p:nvPr>
        </p:nvSpPr>
        <p:spPr>
          <a:xfrm>
            <a:off x="472381" y="2241551"/>
            <a:ext cx="2901255" cy="1098549"/>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p:cNvSpPr>
            <a:spLocks noGrp="1"/>
          </p:cNvSpPr>
          <p:nvPr>
            <p:ph sz="half" idx="2"/>
          </p:nvPr>
        </p:nvSpPr>
        <p:spPr>
          <a:xfrm>
            <a:off x="472381" y="3340100"/>
            <a:ext cx="2901255" cy="491278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3471863" y="2241551"/>
            <a:ext cx="2915543" cy="1098549"/>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p:cNvSpPr>
            <a:spLocks noGrp="1"/>
          </p:cNvSpPr>
          <p:nvPr>
            <p:ph sz="quarter" idx="4"/>
          </p:nvPr>
        </p:nvSpPr>
        <p:spPr>
          <a:xfrm>
            <a:off x="3471863" y="3340100"/>
            <a:ext cx="2915543" cy="491278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373DD0A1-6181-4C0D-B559-E972AD75C65D}" type="datetime1">
              <a:rPr lang="en-CA" smtClean="0"/>
              <a:t>2019-11-28</a:t>
            </a:fld>
            <a:endParaRPr lang="en-CA"/>
          </a:p>
        </p:txBody>
      </p:sp>
      <p:sp>
        <p:nvSpPr>
          <p:cNvPr id="8" name="Footer Placeholder 7"/>
          <p:cNvSpPr>
            <a:spLocks noGrp="1"/>
          </p:cNvSpPr>
          <p:nvPr>
            <p:ph type="ftr" sz="quarter" idx="11"/>
          </p:nvPr>
        </p:nvSpPr>
        <p:spPr/>
        <p:txBody>
          <a:bodyPr/>
          <a:lstStyle/>
          <a:p>
            <a:endParaRPr lang="en-CA"/>
          </a:p>
        </p:txBody>
      </p:sp>
      <p:sp>
        <p:nvSpPr>
          <p:cNvPr id="9" name="Slide Number Placeholder 8"/>
          <p:cNvSpPr>
            <a:spLocks noGrp="1"/>
          </p:cNvSpPr>
          <p:nvPr>
            <p:ph type="sldNum" sz="quarter" idx="12"/>
          </p:nvPr>
        </p:nvSpPr>
        <p:spPr/>
        <p:txBody>
          <a:bodyPr/>
          <a:lstStyle/>
          <a:p>
            <a:fld id="{D1084EF6-8207-4E76-967A-509BCAA2E54A}" type="slidenum">
              <a:rPr lang="en-CA" smtClean="0"/>
              <a:t>‹#›</a:t>
            </a:fld>
            <a:endParaRPr lang="en-CA"/>
          </a:p>
        </p:txBody>
      </p:sp>
    </p:spTree>
    <p:extLst>
      <p:ext uri="{BB962C8B-B14F-4D97-AF65-F5344CB8AC3E}">
        <p14:creationId xmlns:p14="http://schemas.microsoft.com/office/powerpoint/2010/main" val="57678861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13F377DB-049A-469F-912D-8F9C84DF7B5C}" type="datetime1">
              <a:rPr lang="en-CA" smtClean="0"/>
              <a:t>2019-11-28</a:t>
            </a:fld>
            <a:endParaRPr lang="en-CA"/>
          </a:p>
        </p:txBody>
      </p:sp>
      <p:sp>
        <p:nvSpPr>
          <p:cNvPr id="4" name="Footer Placeholder 3"/>
          <p:cNvSpPr>
            <a:spLocks noGrp="1"/>
          </p:cNvSpPr>
          <p:nvPr>
            <p:ph type="ftr" sz="quarter" idx="11"/>
          </p:nvPr>
        </p:nvSpPr>
        <p:spPr/>
        <p:txBody>
          <a:bodyPr/>
          <a:lstStyle/>
          <a:p>
            <a:endParaRPr lang="en-CA"/>
          </a:p>
        </p:txBody>
      </p:sp>
      <p:sp>
        <p:nvSpPr>
          <p:cNvPr id="5" name="Slide Number Placeholder 4"/>
          <p:cNvSpPr>
            <a:spLocks noGrp="1"/>
          </p:cNvSpPr>
          <p:nvPr>
            <p:ph type="sldNum" sz="quarter" idx="12"/>
          </p:nvPr>
        </p:nvSpPr>
        <p:spPr/>
        <p:txBody>
          <a:bodyPr/>
          <a:lstStyle/>
          <a:p>
            <a:fld id="{D1084EF6-8207-4E76-967A-509BCAA2E54A}" type="slidenum">
              <a:rPr lang="en-CA" smtClean="0"/>
              <a:t>‹#›</a:t>
            </a:fld>
            <a:endParaRPr lang="en-CA"/>
          </a:p>
        </p:txBody>
      </p:sp>
    </p:spTree>
    <p:extLst>
      <p:ext uri="{BB962C8B-B14F-4D97-AF65-F5344CB8AC3E}">
        <p14:creationId xmlns:p14="http://schemas.microsoft.com/office/powerpoint/2010/main" val="257573909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83B6531-844B-458D-9ABD-1FEE21D29751}" type="datetime1">
              <a:rPr lang="en-CA" smtClean="0"/>
              <a:t>2019-11-28</a:t>
            </a:fld>
            <a:endParaRPr lang="en-CA"/>
          </a:p>
        </p:txBody>
      </p:sp>
      <p:sp>
        <p:nvSpPr>
          <p:cNvPr id="3" name="Footer Placeholder 2"/>
          <p:cNvSpPr>
            <a:spLocks noGrp="1"/>
          </p:cNvSpPr>
          <p:nvPr>
            <p:ph type="ftr" sz="quarter" idx="11"/>
          </p:nvPr>
        </p:nvSpPr>
        <p:spPr/>
        <p:txBody>
          <a:bodyPr/>
          <a:lstStyle/>
          <a:p>
            <a:endParaRPr lang="en-CA"/>
          </a:p>
        </p:txBody>
      </p:sp>
      <p:sp>
        <p:nvSpPr>
          <p:cNvPr id="4" name="Slide Number Placeholder 3"/>
          <p:cNvSpPr>
            <a:spLocks noGrp="1"/>
          </p:cNvSpPr>
          <p:nvPr>
            <p:ph type="sldNum" sz="quarter" idx="12"/>
          </p:nvPr>
        </p:nvSpPr>
        <p:spPr/>
        <p:txBody>
          <a:bodyPr/>
          <a:lstStyle/>
          <a:p>
            <a:fld id="{D1084EF6-8207-4E76-967A-509BCAA2E54A}" type="slidenum">
              <a:rPr lang="en-CA" smtClean="0"/>
              <a:t>‹#›</a:t>
            </a:fld>
            <a:endParaRPr lang="en-CA"/>
          </a:p>
        </p:txBody>
      </p:sp>
    </p:spTree>
    <p:extLst>
      <p:ext uri="{BB962C8B-B14F-4D97-AF65-F5344CB8AC3E}">
        <p14:creationId xmlns:p14="http://schemas.microsoft.com/office/powerpoint/2010/main" val="376683481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381" y="609600"/>
            <a:ext cx="2211884" cy="2133600"/>
          </a:xfrm>
        </p:spPr>
        <p:txBody>
          <a:bodyPr anchor="b"/>
          <a:lstStyle>
            <a:lvl1pPr>
              <a:defRPr sz="2400"/>
            </a:lvl1pPr>
          </a:lstStyle>
          <a:p>
            <a:r>
              <a:rPr lang="en-US"/>
              <a:t>Click to edit Master title style</a:t>
            </a:r>
            <a:endParaRPr lang="en-US" dirty="0"/>
          </a:p>
        </p:txBody>
      </p:sp>
      <p:sp>
        <p:nvSpPr>
          <p:cNvPr id="3" name="Content Placeholder 2"/>
          <p:cNvSpPr>
            <a:spLocks noGrp="1"/>
          </p:cNvSpPr>
          <p:nvPr>
            <p:ph idx="1"/>
          </p:nvPr>
        </p:nvSpPr>
        <p:spPr>
          <a:xfrm>
            <a:off x="2915543" y="1316569"/>
            <a:ext cx="3471863" cy="6498167"/>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72381" y="2743200"/>
            <a:ext cx="2211884" cy="508211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3462321F-4499-4737-978E-07A38B7B6CB2}" type="datetime1">
              <a:rPr lang="en-CA" smtClean="0"/>
              <a:t>2019-11-28</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D1084EF6-8207-4E76-967A-509BCAA2E54A}" type="slidenum">
              <a:rPr lang="en-CA" smtClean="0"/>
              <a:t>‹#›</a:t>
            </a:fld>
            <a:endParaRPr lang="en-CA"/>
          </a:p>
        </p:txBody>
      </p:sp>
    </p:spTree>
    <p:extLst>
      <p:ext uri="{BB962C8B-B14F-4D97-AF65-F5344CB8AC3E}">
        <p14:creationId xmlns:p14="http://schemas.microsoft.com/office/powerpoint/2010/main" val="22771377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381" y="609600"/>
            <a:ext cx="2211884" cy="2133600"/>
          </a:xfrm>
        </p:spPr>
        <p:txBody>
          <a:bodyPr anchor="b"/>
          <a:lstStyle>
            <a:lvl1pPr>
              <a:defRPr sz="2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2915543" y="1316569"/>
            <a:ext cx="3471863" cy="6498167"/>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4" name="Text Placeholder 3"/>
          <p:cNvSpPr>
            <a:spLocks noGrp="1"/>
          </p:cNvSpPr>
          <p:nvPr>
            <p:ph type="body" sz="half" idx="2"/>
          </p:nvPr>
        </p:nvSpPr>
        <p:spPr>
          <a:xfrm>
            <a:off x="472381" y="2743200"/>
            <a:ext cx="2211884" cy="508211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2054EF0B-F97C-44A4-922C-EBC2698CA544}" type="datetime1">
              <a:rPr lang="en-CA" smtClean="0"/>
              <a:t>2019-11-28</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D1084EF6-8207-4E76-967A-509BCAA2E54A}" type="slidenum">
              <a:rPr lang="en-CA" smtClean="0"/>
              <a:t>‹#›</a:t>
            </a:fld>
            <a:endParaRPr lang="en-CA"/>
          </a:p>
        </p:txBody>
      </p:sp>
    </p:spTree>
    <p:extLst>
      <p:ext uri="{BB962C8B-B14F-4D97-AF65-F5344CB8AC3E}">
        <p14:creationId xmlns:p14="http://schemas.microsoft.com/office/powerpoint/2010/main" val="148932816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71488" y="486836"/>
            <a:ext cx="5915025" cy="1767417"/>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471488" y="2434167"/>
            <a:ext cx="5915025" cy="5801784"/>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471488" y="8475136"/>
            <a:ext cx="1543050" cy="486833"/>
          </a:xfrm>
          <a:prstGeom prst="rect">
            <a:avLst/>
          </a:prstGeom>
        </p:spPr>
        <p:txBody>
          <a:bodyPr vert="horz" lIns="91440" tIns="45720" rIns="91440" bIns="45720" rtlCol="0" anchor="ctr"/>
          <a:lstStyle>
            <a:lvl1pPr algn="l">
              <a:defRPr sz="900">
                <a:solidFill>
                  <a:schemeClr val="tx1">
                    <a:tint val="75000"/>
                  </a:schemeClr>
                </a:solidFill>
              </a:defRPr>
            </a:lvl1pPr>
          </a:lstStyle>
          <a:p>
            <a:fld id="{A650ECCC-89E6-47C4-B2D9-B6C3C9799EBE}" type="datetime1">
              <a:rPr lang="en-CA" smtClean="0"/>
              <a:t>2019-11-28</a:t>
            </a:fld>
            <a:endParaRPr lang="en-CA"/>
          </a:p>
        </p:txBody>
      </p:sp>
      <p:sp>
        <p:nvSpPr>
          <p:cNvPr id="5" name="Footer Placeholder 4"/>
          <p:cNvSpPr>
            <a:spLocks noGrp="1"/>
          </p:cNvSpPr>
          <p:nvPr>
            <p:ph type="ftr" sz="quarter" idx="3"/>
          </p:nvPr>
        </p:nvSpPr>
        <p:spPr>
          <a:xfrm>
            <a:off x="2271713" y="8475136"/>
            <a:ext cx="2314575" cy="486833"/>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CA"/>
          </a:p>
        </p:txBody>
      </p:sp>
      <p:sp>
        <p:nvSpPr>
          <p:cNvPr id="6" name="Slide Number Placeholder 5"/>
          <p:cNvSpPr>
            <a:spLocks noGrp="1"/>
          </p:cNvSpPr>
          <p:nvPr>
            <p:ph type="sldNum" sz="quarter" idx="4"/>
          </p:nvPr>
        </p:nvSpPr>
        <p:spPr>
          <a:xfrm>
            <a:off x="4843463" y="8475136"/>
            <a:ext cx="1543050" cy="486833"/>
          </a:xfrm>
          <a:prstGeom prst="rect">
            <a:avLst/>
          </a:prstGeom>
        </p:spPr>
        <p:txBody>
          <a:bodyPr vert="horz" lIns="91440" tIns="45720" rIns="91440" bIns="45720" rtlCol="0" anchor="ctr"/>
          <a:lstStyle>
            <a:lvl1pPr algn="r">
              <a:defRPr sz="900">
                <a:solidFill>
                  <a:schemeClr val="tx1">
                    <a:tint val="75000"/>
                  </a:schemeClr>
                </a:solidFill>
              </a:defRPr>
            </a:lvl1pPr>
          </a:lstStyle>
          <a:p>
            <a:fld id="{D1084EF6-8207-4E76-967A-509BCAA2E54A}" type="slidenum">
              <a:rPr lang="en-CA" smtClean="0"/>
              <a:t>‹#›</a:t>
            </a:fld>
            <a:endParaRPr lang="en-CA"/>
          </a:p>
        </p:txBody>
      </p:sp>
    </p:spTree>
    <p:extLst>
      <p:ext uri="{BB962C8B-B14F-4D97-AF65-F5344CB8AC3E}">
        <p14:creationId xmlns:p14="http://schemas.microsoft.com/office/powerpoint/2010/main" val="401680369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 Id="rId5" Type="http://schemas.openxmlformats.org/officeDocument/2006/relationships/image" Target="../media/image4.jpg"/><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1.jpeg"/><Relationship Id="rId1" Type="http://schemas.openxmlformats.org/officeDocument/2006/relationships/slideLayout" Target="../slideLayouts/slideLayout2.xml"/><Relationship Id="rId5" Type="http://schemas.openxmlformats.org/officeDocument/2006/relationships/image" Target="../media/image7.jpeg"/><Relationship Id="rId4" Type="http://schemas.openxmlformats.org/officeDocument/2006/relationships/image" Target="../media/image6.jpeg"/></Relationships>
</file>

<file path=ppt/slides/_rels/slide1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1.jpeg"/><Relationship Id="rId1" Type="http://schemas.openxmlformats.org/officeDocument/2006/relationships/slideLayout" Target="../slideLayouts/slideLayout2.xml"/><Relationship Id="rId5" Type="http://schemas.openxmlformats.org/officeDocument/2006/relationships/image" Target="../media/image10.jpeg"/><Relationship Id="rId4" Type="http://schemas.openxmlformats.org/officeDocument/2006/relationships/image" Target="../media/image9.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1.tmp"/><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2.tmp"/><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13.tmp"/><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4.tmp"/><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5.tmp"/><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6.tmp"/><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7.tmp"/><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8.tmp"/><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9.tmp"/><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0.tmp"/><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1.tmp"/><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2.tmp"/><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3.tmp"/><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hyperlink" Target="mailto:info@nscommunityfoundation.com" TargetMode="External"/><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hyperlink" Target="http://www.nscommunityfoundation.com/" TargetMode="External"/></Relationships>
</file>

<file path=ppt/slides/_rels/slide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xmlns="" id="{C3634B07-9379-416E-8B20-3150CDC67731}"/>
              </a:ext>
            </a:extLst>
          </p:cNvPr>
          <p:cNvSpPr/>
          <p:nvPr/>
        </p:nvSpPr>
        <p:spPr>
          <a:xfrm>
            <a:off x="1114421" y="0"/>
            <a:ext cx="2490162" cy="9144000"/>
          </a:xfrm>
          <a:prstGeom prst="rect">
            <a:avLst/>
          </a:prstGeom>
          <a:solidFill>
            <a:srgbClr val="687F00"/>
          </a:solidFill>
          <a:ln>
            <a:solidFill>
              <a:srgbClr val="687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pic>
        <p:nvPicPr>
          <p:cNvPr id="5" name="image1.jpeg">
            <a:extLst>
              <a:ext uri="{FF2B5EF4-FFF2-40B4-BE49-F238E27FC236}">
                <a16:creationId xmlns:a16="http://schemas.microsoft.com/office/drawing/2014/main" xmlns="" id="{43BC8294-CE93-4C1D-9BA5-AB51032BEAD3}"/>
              </a:ext>
            </a:extLst>
          </p:cNvPr>
          <p:cNvPicPr/>
          <p:nvPr/>
        </p:nvPicPr>
        <p:blipFill>
          <a:blip r:embed="rId2" cstate="print"/>
          <a:stretch>
            <a:fillRect/>
          </a:stretch>
        </p:blipFill>
        <p:spPr>
          <a:xfrm>
            <a:off x="4081725" y="571274"/>
            <a:ext cx="2107075" cy="975360"/>
          </a:xfrm>
          <a:prstGeom prst="rect">
            <a:avLst/>
          </a:prstGeom>
        </p:spPr>
      </p:pic>
      <p:pic>
        <p:nvPicPr>
          <p:cNvPr id="6" name="Picture 5" descr="A large body of water&#10;&#10;Description automatically generated">
            <a:extLst>
              <a:ext uri="{FF2B5EF4-FFF2-40B4-BE49-F238E27FC236}">
                <a16:creationId xmlns:a16="http://schemas.microsoft.com/office/drawing/2014/main" xmlns="" id="{7325CC2F-1972-44AD-994A-DC29E4E5D9C7}"/>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61" b="1"/>
          <a:stretch/>
        </p:blipFill>
        <p:spPr>
          <a:xfrm>
            <a:off x="3719966" y="2057412"/>
            <a:ext cx="3048170" cy="4600460"/>
          </a:xfrm>
          <a:prstGeom prst="rect">
            <a:avLst/>
          </a:prstGeom>
        </p:spPr>
      </p:pic>
      <p:pic>
        <p:nvPicPr>
          <p:cNvPr id="7" name="Picture 6" descr="A snow covered mountain&#10;&#10;Description automatically generated">
            <a:extLst>
              <a:ext uri="{FF2B5EF4-FFF2-40B4-BE49-F238E27FC236}">
                <a16:creationId xmlns:a16="http://schemas.microsoft.com/office/drawing/2014/main" xmlns="" id="{A362F9E6-5D88-4711-A7DD-9D472D536974}"/>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718887" y="6756791"/>
            <a:ext cx="3049249" cy="2286937"/>
          </a:xfrm>
          <a:prstGeom prst="rect">
            <a:avLst/>
          </a:prstGeom>
        </p:spPr>
      </p:pic>
      <p:sp>
        <p:nvSpPr>
          <p:cNvPr id="2" name="Title 1">
            <a:extLst>
              <a:ext uri="{FF2B5EF4-FFF2-40B4-BE49-F238E27FC236}">
                <a16:creationId xmlns:a16="http://schemas.microsoft.com/office/drawing/2014/main" xmlns="" id="{B562F906-5080-4965-93B3-237448AC1294}"/>
              </a:ext>
            </a:extLst>
          </p:cNvPr>
          <p:cNvSpPr>
            <a:spLocks noGrp="1"/>
          </p:cNvSpPr>
          <p:nvPr>
            <p:ph type="ctrTitle"/>
          </p:nvPr>
        </p:nvSpPr>
        <p:spPr>
          <a:xfrm>
            <a:off x="1187172" y="7602819"/>
            <a:ext cx="2694854" cy="771153"/>
          </a:xfrm>
        </p:spPr>
        <p:txBody>
          <a:bodyPr>
            <a:normAutofit fontScale="90000"/>
          </a:bodyPr>
          <a:lstStyle/>
          <a:p>
            <a:pPr algn="l"/>
            <a:r>
              <a:rPr lang="en-CA" sz="3000" dirty="0">
                <a:solidFill>
                  <a:schemeClr val="bg1"/>
                </a:solidFill>
                <a:latin typeface="Corbel" panose="020B0503020204020204" pitchFamily="34" charset="0"/>
              </a:rPr>
              <a:t>Annual Report</a:t>
            </a:r>
            <a:r>
              <a:rPr lang="en-CA" sz="2400" b="1" dirty="0">
                <a:solidFill>
                  <a:schemeClr val="bg1"/>
                </a:solidFill>
                <a:latin typeface="Corbel" panose="020B0503020204020204" pitchFamily="34" charset="0"/>
              </a:rPr>
              <a:t/>
            </a:r>
            <a:br>
              <a:rPr lang="en-CA" sz="2400" b="1" dirty="0">
                <a:solidFill>
                  <a:schemeClr val="bg1"/>
                </a:solidFill>
                <a:latin typeface="Corbel" panose="020B0503020204020204" pitchFamily="34" charset="0"/>
              </a:rPr>
            </a:br>
            <a:r>
              <a:rPr lang="en-CA" sz="2400" dirty="0">
                <a:solidFill>
                  <a:schemeClr val="bg1"/>
                </a:solidFill>
                <a:latin typeface="Corbel" panose="020B0503020204020204" pitchFamily="34" charset="0"/>
              </a:rPr>
              <a:t>2019</a:t>
            </a:r>
          </a:p>
        </p:txBody>
      </p:sp>
      <p:pic>
        <p:nvPicPr>
          <p:cNvPr id="12" name="Picture 11" descr="A group of clouds in the sky&#10;&#10;Description automatically generated">
            <a:extLst>
              <a:ext uri="{FF2B5EF4-FFF2-40B4-BE49-F238E27FC236}">
                <a16:creationId xmlns:a16="http://schemas.microsoft.com/office/drawing/2014/main" xmlns="" id="{F25B079E-3A5D-48F1-A47D-E20E9C5B0CC1}"/>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87052"/>
          <a:stretch/>
        </p:blipFill>
        <p:spPr>
          <a:xfrm>
            <a:off x="89864" y="2057412"/>
            <a:ext cx="909174" cy="6990014"/>
          </a:xfrm>
          <a:prstGeom prst="rect">
            <a:avLst/>
          </a:prstGeom>
        </p:spPr>
      </p:pic>
    </p:spTree>
    <p:extLst>
      <p:ext uri="{BB962C8B-B14F-4D97-AF65-F5344CB8AC3E}">
        <p14:creationId xmlns:p14="http://schemas.microsoft.com/office/powerpoint/2010/main" val="137217097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xmlns="" id="{6DC34CC0-5479-46B5-ADE3-491DC631DF76}"/>
              </a:ext>
            </a:extLst>
          </p:cNvPr>
          <p:cNvSpPr/>
          <p:nvPr/>
        </p:nvSpPr>
        <p:spPr>
          <a:xfrm>
            <a:off x="94569" y="8759907"/>
            <a:ext cx="4824000" cy="288000"/>
          </a:xfrm>
          <a:prstGeom prst="rect">
            <a:avLst/>
          </a:prstGeom>
          <a:solidFill>
            <a:srgbClr val="687F00">
              <a:alpha val="3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6" name="Title 1">
            <a:extLst>
              <a:ext uri="{FF2B5EF4-FFF2-40B4-BE49-F238E27FC236}">
                <a16:creationId xmlns:a16="http://schemas.microsoft.com/office/drawing/2014/main" xmlns="" id="{70613DCA-CBED-4FE1-929E-5C4ADC579F35}"/>
              </a:ext>
            </a:extLst>
          </p:cNvPr>
          <p:cNvSpPr txBox="1">
            <a:spLocks/>
          </p:cNvSpPr>
          <p:nvPr/>
        </p:nvSpPr>
        <p:spPr>
          <a:xfrm>
            <a:off x="877137" y="8707794"/>
            <a:ext cx="2694854" cy="385576"/>
          </a:xfrm>
          <a:prstGeom prst="rect">
            <a:avLst/>
          </a:prstGeom>
        </p:spPr>
        <p:txBody>
          <a:bodyPr vert="horz" lIns="91440" tIns="45720" rIns="91440" bIns="45720" rtlCol="0" anchor="ctr">
            <a:no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gn="r"/>
            <a:endParaRPr lang="en-CA" sz="1600" dirty="0">
              <a:solidFill>
                <a:schemeClr val="bg1"/>
              </a:solidFill>
              <a:latin typeface="Corbel" panose="020B0503020204020204" pitchFamily="34" charset="0"/>
            </a:endParaRPr>
          </a:p>
        </p:txBody>
      </p:sp>
      <p:sp>
        <p:nvSpPr>
          <p:cNvPr id="4" name="Slide Number Placeholder 3">
            <a:extLst>
              <a:ext uri="{FF2B5EF4-FFF2-40B4-BE49-F238E27FC236}">
                <a16:creationId xmlns:a16="http://schemas.microsoft.com/office/drawing/2014/main" xmlns="" id="{D25F1781-9180-4E95-A8B5-57D44EE8013F}"/>
              </a:ext>
            </a:extLst>
          </p:cNvPr>
          <p:cNvSpPr>
            <a:spLocks noGrp="1"/>
          </p:cNvSpPr>
          <p:nvPr>
            <p:ph type="sldNum" sz="quarter" idx="12"/>
          </p:nvPr>
        </p:nvSpPr>
        <p:spPr>
          <a:xfrm>
            <a:off x="4509304" y="8671235"/>
            <a:ext cx="2313314" cy="486833"/>
          </a:xfrm>
        </p:spPr>
        <p:txBody>
          <a:bodyPr/>
          <a:lstStyle/>
          <a:p>
            <a:r>
              <a:rPr lang="en-CA" sz="1400" dirty="0">
                <a:solidFill>
                  <a:schemeClr val="bg1">
                    <a:lumMod val="50000"/>
                  </a:schemeClr>
                </a:solidFill>
                <a:latin typeface="Corbel" panose="020B0503020204020204" pitchFamily="34" charset="0"/>
              </a:rPr>
              <a:t> Annual Report - Page </a:t>
            </a:r>
            <a:fld id="{D1084EF6-8207-4E76-967A-509BCAA2E54A}" type="slidenum">
              <a:rPr lang="en-CA" sz="1400" smtClean="0">
                <a:solidFill>
                  <a:schemeClr val="bg1">
                    <a:lumMod val="50000"/>
                  </a:schemeClr>
                </a:solidFill>
                <a:latin typeface="Corbel" panose="020B0503020204020204" pitchFamily="34" charset="0"/>
              </a:rPr>
              <a:t>10</a:t>
            </a:fld>
            <a:endParaRPr lang="en-CA" sz="1400" dirty="0">
              <a:solidFill>
                <a:schemeClr val="bg1">
                  <a:lumMod val="50000"/>
                </a:schemeClr>
              </a:solidFill>
              <a:latin typeface="Corbel" panose="020B0503020204020204" pitchFamily="34" charset="0"/>
            </a:endParaRPr>
          </a:p>
        </p:txBody>
      </p:sp>
      <p:pic>
        <p:nvPicPr>
          <p:cNvPr id="7" name="image1.jpeg">
            <a:extLst>
              <a:ext uri="{FF2B5EF4-FFF2-40B4-BE49-F238E27FC236}">
                <a16:creationId xmlns:a16="http://schemas.microsoft.com/office/drawing/2014/main" xmlns="" id="{85199C14-85FF-47E4-BDCB-8A9F487C7901}"/>
              </a:ext>
            </a:extLst>
          </p:cNvPr>
          <p:cNvPicPr>
            <a:picLocks noChangeAspect="1"/>
          </p:cNvPicPr>
          <p:nvPr/>
        </p:nvPicPr>
        <p:blipFill rotWithShape="1">
          <a:blip r:embed="rId2" cstate="print"/>
          <a:srcRect r="73896"/>
          <a:stretch/>
        </p:blipFill>
        <p:spPr>
          <a:xfrm>
            <a:off x="5956381" y="439438"/>
            <a:ext cx="324822" cy="576000"/>
          </a:xfrm>
          <a:prstGeom prst="rect">
            <a:avLst/>
          </a:prstGeom>
        </p:spPr>
      </p:pic>
      <p:sp>
        <p:nvSpPr>
          <p:cNvPr id="9" name="Slide Number Placeholder 3">
            <a:extLst>
              <a:ext uri="{FF2B5EF4-FFF2-40B4-BE49-F238E27FC236}">
                <a16:creationId xmlns:a16="http://schemas.microsoft.com/office/drawing/2014/main" xmlns="" id="{A0CD9DD3-9003-46F2-92AA-CAB80FEEA0B8}"/>
              </a:ext>
            </a:extLst>
          </p:cNvPr>
          <p:cNvSpPr txBox="1">
            <a:spLocks/>
          </p:cNvSpPr>
          <p:nvPr/>
        </p:nvSpPr>
        <p:spPr>
          <a:xfrm>
            <a:off x="576797" y="484022"/>
            <a:ext cx="5379584" cy="8077052"/>
          </a:xfrm>
          <a:prstGeom prst="rect">
            <a:avLst/>
          </a:prstGeom>
        </p:spPr>
        <p:txBody>
          <a:bodyPr vert="horz" lIns="91440" tIns="45720" rIns="91440" bIns="45720" rtlCol="0" anchor="t"/>
          <a:lstStyle>
            <a:defPPr>
              <a:defRPr lang="en-US"/>
            </a:defPPr>
            <a:lvl1pPr marL="0" algn="r" defTabSz="457200" rtl="0" eaLnBrk="1" latinLnBrk="0" hangingPunct="1">
              <a:defRPr sz="9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CA" sz="2400" dirty="0">
                <a:solidFill>
                  <a:srgbClr val="687F00"/>
                </a:solidFill>
                <a:latin typeface="Corbel" panose="020B0503020204020204" pitchFamily="34" charset="0"/>
              </a:rPr>
              <a:t>North Shore Mayors’ Golf Tournament</a:t>
            </a:r>
          </a:p>
          <a:p>
            <a:pPr algn="l"/>
            <a:endParaRPr lang="en-CA" sz="2400" dirty="0">
              <a:solidFill>
                <a:srgbClr val="687F00"/>
              </a:solidFill>
              <a:latin typeface="Corbel" panose="020B0503020204020204" pitchFamily="34" charset="0"/>
            </a:endParaRPr>
          </a:p>
          <a:p>
            <a:pPr algn="l"/>
            <a:r>
              <a:rPr lang="en-CA" sz="1200" dirty="0">
                <a:solidFill>
                  <a:schemeClr val="tx1"/>
                </a:solidFill>
                <a:latin typeface="Corbel" panose="020B0503020204020204" pitchFamily="34" charset="0"/>
              </a:rPr>
              <a:t>North Shore Disability Resource Centre was the beneficiary of the $50,000 raised at the 12th annual North Shore Mayors’ Golf Tournament. The proceeds will be used to create Canada’s first mobile multi-sensory environment, a Mobile Snoezelen Room. This will enable the North Shore Disability Resource Centre to deliver experiences and therapies to a wider variety of individuals at convenient times and locations.</a:t>
            </a:r>
          </a:p>
          <a:p>
            <a:pPr algn="l"/>
            <a:endParaRPr lang="en-CA" sz="1200" dirty="0">
              <a:solidFill>
                <a:schemeClr val="tx1"/>
              </a:solidFill>
              <a:latin typeface="Corbel" panose="020B0503020204020204" pitchFamily="34" charset="0"/>
            </a:endParaRPr>
          </a:p>
          <a:p>
            <a:pPr algn="l"/>
            <a:endParaRPr lang="en-CA" sz="1200" dirty="0">
              <a:solidFill>
                <a:schemeClr val="tx1"/>
              </a:solidFill>
              <a:latin typeface="Corbel" panose="020B0503020204020204" pitchFamily="34" charset="0"/>
            </a:endParaRPr>
          </a:p>
          <a:p>
            <a:pPr algn="l"/>
            <a:endParaRPr lang="en-CA" sz="1200" dirty="0">
              <a:solidFill>
                <a:schemeClr val="tx1"/>
              </a:solidFill>
              <a:latin typeface="Corbel" panose="020B0503020204020204" pitchFamily="34" charset="0"/>
            </a:endParaRPr>
          </a:p>
          <a:p>
            <a:pPr algn="l"/>
            <a:endParaRPr lang="en-CA" sz="1200" dirty="0">
              <a:solidFill>
                <a:schemeClr val="tx1"/>
              </a:solidFill>
              <a:latin typeface="Corbel" panose="020B0503020204020204" pitchFamily="34" charset="0"/>
            </a:endParaRPr>
          </a:p>
          <a:p>
            <a:pPr algn="l"/>
            <a:endParaRPr lang="en-CA" sz="1200" dirty="0">
              <a:solidFill>
                <a:schemeClr val="tx1"/>
              </a:solidFill>
              <a:latin typeface="Corbel" panose="020B0503020204020204" pitchFamily="34" charset="0"/>
            </a:endParaRPr>
          </a:p>
          <a:p>
            <a:pPr algn="l"/>
            <a:endParaRPr lang="en-CA" sz="1200" dirty="0">
              <a:solidFill>
                <a:schemeClr val="tx1"/>
              </a:solidFill>
              <a:latin typeface="Corbel" panose="020B0503020204020204" pitchFamily="34" charset="0"/>
            </a:endParaRPr>
          </a:p>
          <a:p>
            <a:pPr algn="l"/>
            <a:endParaRPr lang="en-CA" sz="1200" dirty="0">
              <a:solidFill>
                <a:schemeClr val="tx1"/>
              </a:solidFill>
              <a:latin typeface="Corbel" panose="020B0503020204020204" pitchFamily="34" charset="0"/>
            </a:endParaRPr>
          </a:p>
          <a:p>
            <a:pPr algn="l"/>
            <a:endParaRPr lang="en-CA" sz="1200" dirty="0">
              <a:solidFill>
                <a:schemeClr val="tx1"/>
              </a:solidFill>
              <a:latin typeface="Corbel" panose="020B0503020204020204" pitchFamily="34" charset="0"/>
            </a:endParaRPr>
          </a:p>
          <a:p>
            <a:pPr algn="l"/>
            <a:endParaRPr lang="en-CA" sz="1200" dirty="0">
              <a:solidFill>
                <a:schemeClr val="tx1"/>
              </a:solidFill>
              <a:latin typeface="Corbel" panose="020B0503020204020204" pitchFamily="34" charset="0"/>
            </a:endParaRPr>
          </a:p>
          <a:p>
            <a:pPr algn="l"/>
            <a:endParaRPr lang="en-CA" sz="1200" dirty="0">
              <a:solidFill>
                <a:schemeClr val="tx1"/>
              </a:solidFill>
              <a:latin typeface="Corbel" panose="020B0503020204020204" pitchFamily="34" charset="0"/>
            </a:endParaRPr>
          </a:p>
          <a:p>
            <a:pPr algn="l"/>
            <a:endParaRPr lang="en-CA" sz="1200" dirty="0">
              <a:solidFill>
                <a:schemeClr val="tx1"/>
              </a:solidFill>
              <a:latin typeface="Corbel" panose="020B0503020204020204" pitchFamily="34" charset="0"/>
            </a:endParaRPr>
          </a:p>
          <a:p>
            <a:pPr algn="l"/>
            <a:endParaRPr lang="en-CA" sz="1200" dirty="0">
              <a:solidFill>
                <a:schemeClr val="tx1"/>
              </a:solidFill>
              <a:latin typeface="Corbel" panose="020B0503020204020204" pitchFamily="34" charset="0"/>
            </a:endParaRPr>
          </a:p>
          <a:p>
            <a:pPr algn="l"/>
            <a:endParaRPr lang="en-CA" sz="1200" dirty="0">
              <a:solidFill>
                <a:schemeClr val="tx1"/>
              </a:solidFill>
              <a:latin typeface="Corbel" panose="020B0503020204020204" pitchFamily="34" charset="0"/>
            </a:endParaRPr>
          </a:p>
          <a:p>
            <a:pPr algn="l"/>
            <a:endParaRPr lang="en-CA" sz="1200" dirty="0">
              <a:solidFill>
                <a:schemeClr val="tx1"/>
              </a:solidFill>
              <a:latin typeface="Corbel" panose="020B0503020204020204" pitchFamily="34" charset="0"/>
            </a:endParaRPr>
          </a:p>
          <a:p>
            <a:pPr algn="l"/>
            <a:endParaRPr lang="en-CA" sz="1200" dirty="0">
              <a:solidFill>
                <a:schemeClr val="tx1"/>
              </a:solidFill>
              <a:latin typeface="Corbel" panose="020B0503020204020204" pitchFamily="34" charset="0"/>
            </a:endParaRPr>
          </a:p>
          <a:p>
            <a:pPr algn="l"/>
            <a:endParaRPr lang="en-CA" sz="1200" dirty="0">
              <a:solidFill>
                <a:schemeClr val="tx1"/>
              </a:solidFill>
              <a:latin typeface="Corbel" panose="020B0503020204020204" pitchFamily="34" charset="0"/>
            </a:endParaRPr>
          </a:p>
          <a:p>
            <a:pPr algn="l"/>
            <a:endParaRPr lang="en-CA" sz="1200" dirty="0">
              <a:solidFill>
                <a:schemeClr val="tx1"/>
              </a:solidFill>
              <a:latin typeface="Corbel" panose="020B0503020204020204" pitchFamily="34" charset="0"/>
            </a:endParaRPr>
          </a:p>
          <a:p>
            <a:pPr algn="l"/>
            <a:endParaRPr lang="en-CA" sz="1200" dirty="0">
              <a:solidFill>
                <a:schemeClr val="tx1"/>
              </a:solidFill>
              <a:latin typeface="Corbel" panose="020B0503020204020204" pitchFamily="34" charset="0"/>
            </a:endParaRPr>
          </a:p>
          <a:p>
            <a:pPr algn="ctr"/>
            <a:r>
              <a:rPr lang="en-CA" sz="1000" i="1" dirty="0">
                <a:solidFill>
                  <a:schemeClr val="tx1"/>
                </a:solidFill>
                <a:latin typeface="Corbel" panose="020B0503020204020204" pitchFamily="34" charset="0"/>
              </a:rPr>
              <a:t>(Below: guests arrive for the tournament)</a:t>
            </a:r>
          </a:p>
          <a:p>
            <a:pPr algn="l"/>
            <a:endParaRPr lang="en-CA" sz="1200" i="1" dirty="0">
              <a:solidFill>
                <a:schemeClr val="tx1"/>
              </a:solidFill>
              <a:latin typeface="Corbel" panose="020B0503020204020204" pitchFamily="34" charset="0"/>
            </a:endParaRPr>
          </a:p>
          <a:p>
            <a:pPr algn="l"/>
            <a:endParaRPr lang="en-CA" sz="1200" i="1" dirty="0">
              <a:solidFill>
                <a:schemeClr val="tx1"/>
              </a:solidFill>
              <a:latin typeface="Corbel" panose="020B0503020204020204" pitchFamily="34" charset="0"/>
            </a:endParaRPr>
          </a:p>
          <a:p>
            <a:pPr algn="ctr"/>
            <a:r>
              <a:rPr lang="en-CA" sz="1000" i="1" dirty="0">
                <a:solidFill>
                  <a:schemeClr val="tx1"/>
                </a:solidFill>
                <a:latin typeface="Corbel" panose="020B0503020204020204" pitchFamily="34" charset="0"/>
              </a:rPr>
              <a:t>Below: guests arrive and golf begins.</a:t>
            </a:r>
          </a:p>
          <a:p>
            <a:pPr algn="l"/>
            <a:endParaRPr lang="en-CA" sz="1200" i="1" dirty="0">
              <a:solidFill>
                <a:schemeClr val="tx1"/>
              </a:solidFill>
              <a:latin typeface="Corbel" panose="020B0503020204020204" pitchFamily="34" charset="0"/>
            </a:endParaRPr>
          </a:p>
          <a:p>
            <a:pPr algn="l"/>
            <a:endParaRPr lang="en-CA" sz="1200" i="1" dirty="0">
              <a:solidFill>
                <a:schemeClr val="tx1"/>
              </a:solidFill>
              <a:latin typeface="Corbel" panose="020B0503020204020204" pitchFamily="34" charset="0"/>
            </a:endParaRPr>
          </a:p>
          <a:p>
            <a:pPr algn="l"/>
            <a:endParaRPr lang="en-CA" sz="1200" i="1" dirty="0">
              <a:solidFill>
                <a:schemeClr val="tx1"/>
              </a:solidFill>
              <a:latin typeface="Corbel" panose="020B0503020204020204" pitchFamily="34" charset="0"/>
            </a:endParaRPr>
          </a:p>
          <a:p>
            <a:pPr algn="l"/>
            <a:endParaRPr lang="en-CA" sz="1200" dirty="0">
              <a:solidFill>
                <a:schemeClr val="tx1"/>
              </a:solidFill>
              <a:latin typeface="Corbel" panose="020B0503020204020204" pitchFamily="34" charset="0"/>
            </a:endParaRPr>
          </a:p>
          <a:p>
            <a:pPr algn="l"/>
            <a:endParaRPr lang="en-CA" sz="1200" dirty="0">
              <a:solidFill>
                <a:schemeClr val="tx1"/>
              </a:solidFill>
              <a:latin typeface="Corbel" panose="020B0503020204020204" pitchFamily="34" charset="0"/>
            </a:endParaRPr>
          </a:p>
          <a:p>
            <a:pPr algn="l"/>
            <a:endParaRPr lang="en-CA" sz="1200" dirty="0">
              <a:solidFill>
                <a:schemeClr val="tx1"/>
              </a:solidFill>
              <a:latin typeface="Corbel" panose="020B0503020204020204" pitchFamily="34" charset="0"/>
            </a:endParaRPr>
          </a:p>
          <a:p>
            <a:pPr algn="l"/>
            <a:endParaRPr lang="en-US" sz="1200" dirty="0">
              <a:solidFill>
                <a:schemeClr val="tx1"/>
              </a:solidFill>
              <a:latin typeface="Corbel" panose="020B0503020204020204" pitchFamily="34" charset="0"/>
            </a:endParaRPr>
          </a:p>
          <a:p>
            <a:pPr algn="l"/>
            <a:endParaRPr lang="en-CA" sz="2400" dirty="0">
              <a:solidFill>
                <a:srgbClr val="687F00"/>
              </a:solidFill>
              <a:latin typeface="Corbel" panose="020B0503020204020204" pitchFamily="34" charset="0"/>
            </a:endParaRPr>
          </a:p>
          <a:p>
            <a:pPr algn="l"/>
            <a:endParaRPr lang="en-CA" sz="2400" dirty="0">
              <a:solidFill>
                <a:srgbClr val="687F00"/>
              </a:solidFill>
              <a:latin typeface="Corbel" panose="020B0503020204020204" pitchFamily="34" charset="0"/>
            </a:endParaRPr>
          </a:p>
        </p:txBody>
      </p:sp>
      <p:pic>
        <p:nvPicPr>
          <p:cNvPr id="1028" name="Picture 4" descr="Image may contain: 2 people, people smiling, people standing">
            <a:extLst>
              <a:ext uri="{FF2B5EF4-FFF2-40B4-BE49-F238E27FC236}">
                <a16:creationId xmlns:a16="http://schemas.microsoft.com/office/drawing/2014/main" xmlns="" id="{35EE4862-82B1-491B-BB8B-529987A70DAB}"/>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r="30808"/>
          <a:stretch/>
        </p:blipFill>
        <p:spPr bwMode="auto">
          <a:xfrm>
            <a:off x="533959" y="5924666"/>
            <a:ext cx="2657078" cy="2559238"/>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Image may contain: 3 people, people smiling, people standing and outdoor">
            <a:extLst>
              <a:ext uri="{FF2B5EF4-FFF2-40B4-BE49-F238E27FC236}">
                <a16:creationId xmlns:a16="http://schemas.microsoft.com/office/drawing/2014/main" xmlns="" id="{BC7DB369-A08F-4DCC-A408-5A8BC2848E2E}"/>
              </a:ext>
            </a:extLst>
          </p:cNvPr>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5050" r="21558"/>
          <a:stretch/>
        </p:blipFill>
        <p:spPr bwMode="auto">
          <a:xfrm>
            <a:off x="3324234" y="5920549"/>
            <a:ext cx="2818437" cy="2559238"/>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descr="Image may contain: 3 people, people smiling, people standing">
            <a:extLst>
              <a:ext uri="{FF2B5EF4-FFF2-40B4-BE49-F238E27FC236}">
                <a16:creationId xmlns:a16="http://schemas.microsoft.com/office/drawing/2014/main" xmlns="" id="{6E8326E6-32F4-4C07-B2D4-45C7D4839C19}"/>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50191" y="2409923"/>
            <a:ext cx="5495327" cy="308730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4461892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xmlns="" id="{6DC34CC0-5479-46B5-ADE3-491DC631DF76}"/>
              </a:ext>
            </a:extLst>
          </p:cNvPr>
          <p:cNvSpPr/>
          <p:nvPr/>
        </p:nvSpPr>
        <p:spPr>
          <a:xfrm>
            <a:off x="94569" y="8759907"/>
            <a:ext cx="4824000" cy="288000"/>
          </a:xfrm>
          <a:prstGeom prst="rect">
            <a:avLst/>
          </a:prstGeom>
          <a:solidFill>
            <a:srgbClr val="687F00">
              <a:alpha val="3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6" name="Title 1">
            <a:extLst>
              <a:ext uri="{FF2B5EF4-FFF2-40B4-BE49-F238E27FC236}">
                <a16:creationId xmlns:a16="http://schemas.microsoft.com/office/drawing/2014/main" xmlns="" id="{70613DCA-CBED-4FE1-929E-5C4ADC579F35}"/>
              </a:ext>
            </a:extLst>
          </p:cNvPr>
          <p:cNvSpPr txBox="1">
            <a:spLocks/>
          </p:cNvSpPr>
          <p:nvPr/>
        </p:nvSpPr>
        <p:spPr>
          <a:xfrm>
            <a:off x="877137" y="8707794"/>
            <a:ext cx="2694854" cy="385576"/>
          </a:xfrm>
          <a:prstGeom prst="rect">
            <a:avLst/>
          </a:prstGeom>
        </p:spPr>
        <p:txBody>
          <a:bodyPr vert="horz" lIns="91440" tIns="45720" rIns="91440" bIns="45720" rtlCol="0" anchor="ctr">
            <a:no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gn="r"/>
            <a:endParaRPr lang="en-CA" sz="1600" dirty="0">
              <a:solidFill>
                <a:schemeClr val="bg1"/>
              </a:solidFill>
              <a:latin typeface="Corbel" panose="020B0503020204020204" pitchFamily="34" charset="0"/>
            </a:endParaRPr>
          </a:p>
        </p:txBody>
      </p:sp>
      <p:sp>
        <p:nvSpPr>
          <p:cNvPr id="4" name="Slide Number Placeholder 3">
            <a:extLst>
              <a:ext uri="{FF2B5EF4-FFF2-40B4-BE49-F238E27FC236}">
                <a16:creationId xmlns:a16="http://schemas.microsoft.com/office/drawing/2014/main" xmlns="" id="{D25F1781-9180-4E95-A8B5-57D44EE8013F}"/>
              </a:ext>
            </a:extLst>
          </p:cNvPr>
          <p:cNvSpPr>
            <a:spLocks noGrp="1"/>
          </p:cNvSpPr>
          <p:nvPr>
            <p:ph type="sldNum" sz="quarter" idx="12"/>
          </p:nvPr>
        </p:nvSpPr>
        <p:spPr>
          <a:xfrm>
            <a:off x="4509304" y="8671235"/>
            <a:ext cx="2313314" cy="486833"/>
          </a:xfrm>
        </p:spPr>
        <p:txBody>
          <a:bodyPr/>
          <a:lstStyle/>
          <a:p>
            <a:r>
              <a:rPr lang="en-CA" sz="1400" dirty="0">
                <a:solidFill>
                  <a:schemeClr val="bg1">
                    <a:lumMod val="50000"/>
                  </a:schemeClr>
                </a:solidFill>
                <a:latin typeface="Corbel" panose="020B0503020204020204" pitchFamily="34" charset="0"/>
              </a:rPr>
              <a:t> Annual Report - Page </a:t>
            </a:r>
            <a:fld id="{D1084EF6-8207-4E76-967A-509BCAA2E54A}" type="slidenum">
              <a:rPr lang="en-CA" sz="1400" smtClean="0">
                <a:solidFill>
                  <a:schemeClr val="bg1">
                    <a:lumMod val="50000"/>
                  </a:schemeClr>
                </a:solidFill>
                <a:latin typeface="Corbel" panose="020B0503020204020204" pitchFamily="34" charset="0"/>
              </a:rPr>
              <a:t>11</a:t>
            </a:fld>
            <a:endParaRPr lang="en-CA" sz="1400" dirty="0">
              <a:solidFill>
                <a:schemeClr val="bg1">
                  <a:lumMod val="50000"/>
                </a:schemeClr>
              </a:solidFill>
              <a:latin typeface="Corbel" panose="020B0503020204020204" pitchFamily="34" charset="0"/>
            </a:endParaRPr>
          </a:p>
        </p:txBody>
      </p:sp>
      <p:pic>
        <p:nvPicPr>
          <p:cNvPr id="7" name="image1.jpeg">
            <a:extLst>
              <a:ext uri="{FF2B5EF4-FFF2-40B4-BE49-F238E27FC236}">
                <a16:creationId xmlns:a16="http://schemas.microsoft.com/office/drawing/2014/main" xmlns="" id="{85199C14-85FF-47E4-BDCB-8A9F487C7901}"/>
              </a:ext>
            </a:extLst>
          </p:cNvPr>
          <p:cNvPicPr>
            <a:picLocks noChangeAspect="1"/>
          </p:cNvPicPr>
          <p:nvPr/>
        </p:nvPicPr>
        <p:blipFill rotWithShape="1">
          <a:blip r:embed="rId2" cstate="print"/>
          <a:srcRect r="73896"/>
          <a:stretch/>
        </p:blipFill>
        <p:spPr>
          <a:xfrm>
            <a:off x="5956381" y="439438"/>
            <a:ext cx="324822" cy="576000"/>
          </a:xfrm>
          <a:prstGeom prst="rect">
            <a:avLst/>
          </a:prstGeom>
        </p:spPr>
      </p:pic>
      <p:sp>
        <p:nvSpPr>
          <p:cNvPr id="9" name="Slide Number Placeholder 3">
            <a:extLst>
              <a:ext uri="{FF2B5EF4-FFF2-40B4-BE49-F238E27FC236}">
                <a16:creationId xmlns:a16="http://schemas.microsoft.com/office/drawing/2014/main" xmlns="" id="{A0CD9DD3-9003-46F2-92AA-CAB80FEEA0B8}"/>
              </a:ext>
            </a:extLst>
          </p:cNvPr>
          <p:cNvSpPr txBox="1">
            <a:spLocks/>
          </p:cNvSpPr>
          <p:nvPr/>
        </p:nvSpPr>
        <p:spPr>
          <a:xfrm>
            <a:off x="576797" y="484022"/>
            <a:ext cx="5379584" cy="8077052"/>
          </a:xfrm>
          <a:prstGeom prst="rect">
            <a:avLst/>
          </a:prstGeom>
        </p:spPr>
        <p:txBody>
          <a:bodyPr vert="horz" lIns="91440" tIns="45720" rIns="91440" bIns="45720" rtlCol="0" anchor="t"/>
          <a:lstStyle>
            <a:defPPr>
              <a:defRPr lang="en-US"/>
            </a:defPPr>
            <a:lvl1pPr marL="0" algn="r" defTabSz="457200" rtl="0" eaLnBrk="1" latinLnBrk="0" hangingPunct="1">
              <a:defRPr sz="9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CA" sz="2400" dirty="0">
                <a:solidFill>
                  <a:srgbClr val="687F00"/>
                </a:solidFill>
                <a:latin typeface="Corbel" panose="020B0503020204020204" pitchFamily="34" charset="0"/>
              </a:rPr>
              <a:t>North Shore Mayors’ Golf Tournament (cont’d)</a:t>
            </a:r>
          </a:p>
          <a:p>
            <a:pPr algn="l"/>
            <a:endParaRPr lang="en-CA" sz="2400" dirty="0">
              <a:solidFill>
                <a:srgbClr val="687F00"/>
              </a:solidFill>
              <a:latin typeface="Corbel" panose="020B0503020204020204" pitchFamily="34" charset="0"/>
            </a:endParaRPr>
          </a:p>
          <a:p>
            <a:pPr algn="l"/>
            <a:endParaRPr lang="en-CA" sz="2400" dirty="0">
              <a:solidFill>
                <a:srgbClr val="687F00"/>
              </a:solidFill>
              <a:latin typeface="Corbel" panose="020B0503020204020204" pitchFamily="34" charset="0"/>
            </a:endParaRPr>
          </a:p>
          <a:p>
            <a:pPr algn="l"/>
            <a:endParaRPr lang="en-CA" sz="2400" dirty="0">
              <a:solidFill>
                <a:srgbClr val="687F00"/>
              </a:solidFill>
              <a:latin typeface="Corbel" panose="020B0503020204020204" pitchFamily="34" charset="0"/>
            </a:endParaRPr>
          </a:p>
          <a:p>
            <a:pPr algn="l"/>
            <a:endParaRPr lang="en-CA" sz="2400" dirty="0">
              <a:solidFill>
                <a:srgbClr val="687F00"/>
              </a:solidFill>
              <a:latin typeface="Corbel" panose="020B0503020204020204" pitchFamily="34" charset="0"/>
            </a:endParaRPr>
          </a:p>
          <a:p>
            <a:pPr algn="l"/>
            <a:endParaRPr lang="en-CA" sz="2400" dirty="0">
              <a:solidFill>
                <a:srgbClr val="687F00"/>
              </a:solidFill>
              <a:latin typeface="Corbel" panose="020B0503020204020204" pitchFamily="34" charset="0"/>
            </a:endParaRPr>
          </a:p>
          <a:p>
            <a:pPr algn="l"/>
            <a:endParaRPr lang="en-CA" sz="2400" dirty="0">
              <a:solidFill>
                <a:srgbClr val="687F00"/>
              </a:solidFill>
              <a:latin typeface="Corbel" panose="020B0503020204020204" pitchFamily="34" charset="0"/>
            </a:endParaRPr>
          </a:p>
          <a:p>
            <a:pPr algn="l"/>
            <a:endParaRPr lang="en-CA" sz="2400" dirty="0">
              <a:solidFill>
                <a:srgbClr val="687F00"/>
              </a:solidFill>
              <a:latin typeface="Corbel" panose="020B0503020204020204" pitchFamily="34" charset="0"/>
            </a:endParaRPr>
          </a:p>
          <a:p>
            <a:pPr algn="l"/>
            <a:endParaRPr lang="en-CA" sz="2400" dirty="0">
              <a:solidFill>
                <a:srgbClr val="687F00"/>
              </a:solidFill>
              <a:latin typeface="Corbel" panose="020B0503020204020204" pitchFamily="34" charset="0"/>
            </a:endParaRPr>
          </a:p>
          <a:p>
            <a:pPr algn="l"/>
            <a:endParaRPr lang="en-CA" sz="2400" dirty="0">
              <a:solidFill>
                <a:srgbClr val="687F00"/>
              </a:solidFill>
              <a:latin typeface="Corbel" panose="020B0503020204020204" pitchFamily="34" charset="0"/>
            </a:endParaRPr>
          </a:p>
          <a:p>
            <a:pPr algn="l"/>
            <a:endParaRPr lang="en-CA" sz="2400" dirty="0">
              <a:solidFill>
                <a:srgbClr val="687F00"/>
              </a:solidFill>
              <a:latin typeface="Corbel" panose="020B0503020204020204" pitchFamily="34" charset="0"/>
            </a:endParaRPr>
          </a:p>
          <a:p>
            <a:pPr algn="l"/>
            <a:endParaRPr lang="en-CA" sz="2400" dirty="0">
              <a:solidFill>
                <a:srgbClr val="687F00"/>
              </a:solidFill>
              <a:latin typeface="Corbel" panose="020B0503020204020204" pitchFamily="34" charset="0"/>
            </a:endParaRPr>
          </a:p>
          <a:p>
            <a:r>
              <a:rPr lang="en-CA" sz="1000" i="1" dirty="0">
                <a:solidFill>
                  <a:schemeClr val="tx1"/>
                </a:solidFill>
                <a:latin typeface="Corbel" panose="020B0503020204020204" pitchFamily="34" charset="0"/>
              </a:rPr>
              <a:t>(Above: Foundation President Mike Boehm kicks </a:t>
            </a:r>
          </a:p>
          <a:p>
            <a:r>
              <a:rPr lang="en-CA" sz="1000" i="1" dirty="0">
                <a:solidFill>
                  <a:schemeClr val="tx1"/>
                </a:solidFill>
                <a:latin typeface="Corbel" panose="020B0503020204020204" pitchFamily="34" charset="0"/>
              </a:rPr>
              <a:t>off the festivities. Left: golfers in paradise. Below:</a:t>
            </a:r>
          </a:p>
          <a:p>
            <a:r>
              <a:rPr lang="en-CA" sz="1000" i="1" dirty="0">
                <a:solidFill>
                  <a:schemeClr val="tx1"/>
                </a:solidFill>
                <a:latin typeface="Corbel" panose="020B0503020204020204" pitchFamily="34" charset="0"/>
              </a:rPr>
              <a:t>former Foundation President Dave Alsop</a:t>
            </a:r>
          </a:p>
          <a:p>
            <a:r>
              <a:rPr lang="en-CA" sz="1000" i="1" dirty="0">
                <a:solidFill>
                  <a:schemeClr val="tx1"/>
                </a:solidFill>
                <a:latin typeface="Corbel" panose="020B0503020204020204" pitchFamily="34" charset="0"/>
              </a:rPr>
              <a:t>and his foursome) </a:t>
            </a:r>
          </a:p>
          <a:p>
            <a:endParaRPr lang="en-CA" sz="1000" i="1" dirty="0">
              <a:solidFill>
                <a:schemeClr val="tx1"/>
              </a:solidFill>
              <a:latin typeface="Corbel" panose="020B0503020204020204" pitchFamily="34" charset="0"/>
            </a:endParaRPr>
          </a:p>
          <a:p>
            <a:pPr algn="l"/>
            <a:endParaRPr lang="en-CA" sz="1200" i="1" dirty="0">
              <a:solidFill>
                <a:schemeClr val="tx1"/>
              </a:solidFill>
              <a:latin typeface="Corbel" panose="020B0503020204020204" pitchFamily="34" charset="0"/>
            </a:endParaRPr>
          </a:p>
          <a:p>
            <a:pPr algn="l"/>
            <a:endParaRPr lang="en-CA" sz="1200" i="1" dirty="0">
              <a:solidFill>
                <a:schemeClr val="tx1"/>
              </a:solidFill>
              <a:latin typeface="Corbel" panose="020B0503020204020204" pitchFamily="34" charset="0"/>
            </a:endParaRPr>
          </a:p>
          <a:p>
            <a:pPr algn="l"/>
            <a:endParaRPr lang="en-CA" sz="1200" i="1" dirty="0">
              <a:solidFill>
                <a:schemeClr val="tx1"/>
              </a:solidFill>
              <a:latin typeface="Corbel" panose="020B0503020204020204" pitchFamily="34" charset="0"/>
            </a:endParaRPr>
          </a:p>
          <a:p>
            <a:pPr algn="l"/>
            <a:endParaRPr lang="en-CA" sz="1200" dirty="0">
              <a:solidFill>
                <a:schemeClr val="tx1"/>
              </a:solidFill>
              <a:latin typeface="Corbel" panose="020B0503020204020204" pitchFamily="34" charset="0"/>
            </a:endParaRPr>
          </a:p>
          <a:p>
            <a:pPr algn="l"/>
            <a:endParaRPr lang="en-CA" sz="1200" dirty="0">
              <a:solidFill>
                <a:schemeClr val="tx1"/>
              </a:solidFill>
              <a:latin typeface="Corbel" panose="020B0503020204020204" pitchFamily="34" charset="0"/>
            </a:endParaRPr>
          </a:p>
          <a:p>
            <a:pPr algn="l"/>
            <a:endParaRPr lang="en-CA" sz="1200" dirty="0">
              <a:solidFill>
                <a:schemeClr val="tx1"/>
              </a:solidFill>
              <a:latin typeface="Corbel" panose="020B0503020204020204" pitchFamily="34" charset="0"/>
            </a:endParaRPr>
          </a:p>
          <a:p>
            <a:pPr algn="l"/>
            <a:endParaRPr lang="en-US" sz="1200" dirty="0">
              <a:solidFill>
                <a:schemeClr val="tx1"/>
              </a:solidFill>
              <a:latin typeface="Corbel" panose="020B0503020204020204" pitchFamily="34" charset="0"/>
            </a:endParaRPr>
          </a:p>
          <a:p>
            <a:pPr algn="l"/>
            <a:endParaRPr lang="en-CA" sz="2400" dirty="0">
              <a:solidFill>
                <a:srgbClr val="687F00"/>
              </a:solidFill>
              <a:latin typeface="Corbel" panose="020B0503020204020204" pitchFamily="34" charset="0"/>
            </a:endParaRPr>
          </a:p>
          <a:p>
            <a:pPr algn="l"/>
            <a:endParaRPr lang="en-CA" sz="2400" dirty="0">
              <a:solidFill>
                <a:srgbClr val="687F00"/>
              </a:solidFill>
              <a:latin typeface="Corbel" panose="020B0503020204020204" pitchFamily="34" charset="0"/>
            </a:endParaRPr>
          </a:p>
        </p:txBody>
      </p:sp>
      <p:pic>
        <p:nvPicPr>
          <p:cNvPr id="2050" name="Picture 2" descr="Image may contain: one or more people, people standing, sky, tree, outdoor and nature">
            <a:extLst>
              <a:ext uri="{FF2B5EF4-FFF2-40B4-BE49-F238E27FC236}">
                <a16:creationId xmlns:a16="http://schemas.microsoft.com/office/drawing/2014/main" xmlns="" id="{DD705FC4-FFB9-4400-8BD0-EA0ED934F77D}"/>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40821" t="25692" r="28135" b="9181"/>
          <a:stretch/>
        </p:blipFill>
        <p:spPr bwMode="auto">
          <a:xfrm>
            <a:off x="660100" y="5030821"/>
            <a:ext cx="2525009" cy="3530253"/>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descr="Image may contain: 1 person, sitting, table and indoor">
            <a:extLst>
              <a:ext uri="{FF2B5EF4-FFF2-40B4-BE49-F238E27FC236}">
                <a16:creationId xmlns:a16="http://schemas.microsoft.com/office/drawing/2014/main" xmlns="" id="{FB3B71E5-078C-4B6F-A5E4-2CB06BFC7037}"/>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60100" y="1437709"/>
            <a:ext cx="5171384" cy="3446392"/>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Image may contain: 4 people, people smiling, people standing, tree, outdoor and nature">
            <a:extLst>
              <a:ext uri="{FF2B5EF4-FFF2-40B4-BE49-F238E27FC236}">
                <a16:creationId xmlns:a16="http://schemas.microsoft.com/office/drawing/2014/main" xmlns="" id="{65C7D904-65B9-4E97-B1A8-071A6A28CEF8}"/>
              </a:ext>
            </a:extLst>
          </p:cNvPr>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4971" t="8554" r="21558"/>
          <a:stretch/>
        </p:blipFill>
        <p:spPr bwMode="auto">
          <a:xfrm>
            <a:off x="3388228" y="6242012"/>
            <a:ext cx="2443256" cy="228073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8427932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562F906-5080-4965-93B3-237448AC1294}"/>
              </a:ext>
            </a:extLst>
          </p:cNvPr>
          <p:cNvSpPr>
            <a:spLocks noGrp="1"/>
          </p:cNvSpPr>
          <p:nvPr>
            <p:ph type="ctrTitle"/>
          </p:nvPr>
        </p:nvSpPr>
        <p:spPr>
          <a:xfrm>
            <a:off x="1145743" y="3699273"/>
            <a:ext cx="4566514" cy="1745454"/>
          </a:xfrm>
        </p:spPr>
        <p:txBody>
          <a:bodyPr>
            <a:normAutofit fontScale="90000"/>
          </a:bodyPr>
          <a:lstStyle/>
          <a:p>
            <a:r>
              <a:rPr lang="en-CA" sz="3000" dirty="0">
                <a:latin typeface="Corbel" panose="020B0503020204020204" pitchFamily="34" charset="0"/>
              </a:rPr>
              <a:t>Review Engagement Reports and Financial Statements</a:t>
            </a:r>
            <a:br>
              <a:rPr lang="en-CA" sz="3000" dirty="0">
                <a:latin typeface="Corbel" panose="020B0503020204020204" pitchFamily="34" charset="0"/>
              </a:rPr>
            </a:br>
            <a:r>
              <a:rPr lang="en-CA" sz="3000" dirty="0">
                <a:latin typeface="Corbel" panose="020B0503020204020204" pitchFamily="34" charset="0"/>
              </a:rPr>
              <a:t/>
            </a:r>
            <a:br>
              <a:rPr lang="en-CA" sz="3000" dirty="0">
                <a:latin typeface="Corbel" panose="020B0503020204020204" pitchFamily="34" charset="0"/>
              </a:rPr>
            </a:br>
            <a:r>
              <a:rPr lang="en-CA" sz="3000" dirty="0">
                <a:latin typeface="Corbel" panose="020B0503020204020204" pitchFamily="34" charset="0"/>
              </a:rPr>
              <a:t>June 30, 2019</a:t>
            </a:r>
            <a:endParaRPr lang="en-CA" sz="2400" dirty="0">
              <a:latin typeface="Corbel" panose="020B0503020204020204" pitchFamily="34" charset="0"/>
            </a:endParaRPr>
          </a:p>
        </p:txBody>
      </p:sp>
    </p:spTree>
    <p:extLst>
      <p:ext uri="{BB962C8B-B14F-4D97-AF65-F5344CB8AC3E}">
        <p14:creationId xmlns:p14="http://schemas.microsoft.com/office/powerpoint/2010/main" val="37899049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xmlns="" id="{6DC34CC0-5479-46B5-ADE3-491DC631DF76}"/>
              </a:ext>
            </a:extLst>
          </p:cNvPr>
          <p:cNvSpPr/>
          <p:nvPr/>
        </p:nvSpPr>
        <p:spPr>
          <a:xfrm>
            <a:off x="94569" y="8759907"/>
            <a:ext cx="4824000" cy="288000"/>
          </a:xfrm>
          <a:prstGeom prst="rect">
            <a:avLst/>
          </a:prstGeom>
          <a:solidFill>
            <a:srgbClr val="687F00">
              <a:alpha val="3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6" name="Title 1">
            <a:extLst>
              <a:ext uri="{FF2B5EF4-FFF2-40B4-BE49-F238E27FC236}">
                <a16:creationId xmlns:a16="http://schemas.microsoft.com/office/drawing/2014/main" xmlns="" id="{70613DCA-CBED-4FE1-929E-5C4ADC579F35}"/>
              </a:ext>
            </a:extLst>
          </p:cNvPr>
          <p:cNvSpPr txBox="1">
            <a:spLocks/>
          </p:cNvSpPr>
          <p:nvPr/>
        </p:nvSpPr>
        <p:spPr>
          <a:xfrm>
            <a:off x="877137" y="8707794"/>
            <a:ext cx="2694854" cy="385576"/>
          </a:xfrm>
          <a:prstGeom prst="rect">
            <a:avLst/>
          </a:prstGeom>
        </p:spPr>
        <p:txBody>
          <a:bodyPr vert="horz" lIns="91440" tIns="45720" rIns="91440" bIns="45720" rtlCol="0" anchor="ctr">
            <a:no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gn="r"/>
            <a:endParaRPr lang="en-CA" sz="1600" dirty="0">
              <a:solidFill>
                <a:schemeClr val="bg1"/>
              </a:solidFill>
              <a:latin typeface="Corbel" panose="020B0503020204020204" pitchFamily="34" charset="0"/>
            </a:endParaRPr>
          </a:p>
        </p:txBody>
      </p:sp>
      <p:sp>
        <p:nvSpPr>
          <p:cNvPr id="4" name="Slide Number Placeholder 3">
            <a:extLst>
              <a:ext uri="{FF2B5EF4-FFF2-40B4-BE49-F238E27FC236}">
                <a16:creationId xmlns:a16="http://schemas.microsoft.com/office/drawing/2014/main" xmlns="" id="{D25F1781-9180-4E95-A8B5-57D44EE8013F}"/>
              </a:ext>
            </a:extLst>
          </p:cNvPr>
          <p:cNvSpPr>
            <a:spLocks noGrp="1"/>
          </p:cNvSpPr>
          <p:nvPr>
            <p:ph type="sldNum" sz="quarter" idx="12"/>
          </p:nvPr>
        </p:nvSpPr>
        <p:spPr>
          <a:xfrm>
            <a:off x="4509304" y="8671235"/>
            <a:ext cx="2313314" cy="486833"/>
          </a:xfrm>
        </p:spPr>
        <p:txBody>
          <a:bodyPr/>
          <a:lstStyle/>
          <a:p>
            <a:r>
              <a:rPr lang="en-CA" sz="1400" dirty="0">
                <a:solidFill>
                  <a:schemeClr val="bg1">
                    <a:lumMod val="50000"/>
                  </a:schemeClr>
                </a:solidFill>
                <a:latin typeface="Corbel" panose="020B0503020204020204" pitchFamily="34" charset="0"/>
              </a:rPr>
              <a:t> Annual Report - Page </a:t>
            </a:r>
            <a:fld id="{D1084EF6-8207-4E76-967A-509BCAA2E54A}" type="slidenum">
              <a:rPr lang="en-CA" sz="1400" smtClean="0">
                <a:solidFill>
                  <a:schemeClr val="bg1">
                    <a:lumMod val="50000"/>
                  </a:schemeClr>
                </a:solidFill>
                <a:latin typeface="Corbel" panose="020B0503020204020204" pitchFamily="34" charset="0"/>
              </a:rPr>
              <a:t>13</a:t>
            </a:fld>
            <a:endParaRPr lang="en-CA" sz="1400" dirty="0">
              <a:solidFill>
                <a:schemeClr val="bg1">
                  <a:lumMod val="50000"/>
                </a:schemeClr>
              </a:solidFill>
              <a:latin typeface="Corbel" panose="020B0503020204020204" pitchFamily="34" charset="0"/>
            </a:endParaRPr>
          </a:p>
        </p:txBody>
      </p:sp>
      <p:pic>
        <p:nvPicPr>
          <p:cNvPr id="19" name="image1.jpeg">
            <a:extLst>
              <a:ext uri="{FF2B5EF4-FFF2-40B4-BE49-F238E27FC236}">
                <a16:creationId xmlns:a16="http://schemas.microsoft.com/office/drawing/2014/main" xmlns="" id="{0726EEC2-B15A-4FAF-B8C9-900FC4C470B4}"/>
              </a:ext>
            </a:extLst>
          </p:cNvPr>
          <p:cNvPicPr>
            <a:picLocks noChangeAspect="1"/>
          </p:cNvPicPr>
          <p:nvPr/>
        </p:nvPicPr>
        <p:blipFill rotWithShape="1">
          <a:blip r:embed="rId2" cstate="print"/>
          <a:srcRect r="73896"/>
          <a:stretch/>
        </p:blipFill>
        <p:spPr>
          <a:xfrm>
            <a:off x="5956381" y="439438"/>
            <a:ext cx="324822" cy="576000"/>
          </a:xfrm>
          <a:prstGeom prst="rect">
            <a:avLst/>
          </a:prstGeom>
        </p:spPr>
      </p:pic>
      <p:pic>
        <p:nvPicPr>
          <p:cNvPr id="9" name="Picture 8" descr="NorthShore Community Foundation - Financial Statements June 30 2019.pdf - Adobe Acrobat Pro DC">
            <a:extLst>
              <a:ext uri="{FF2B5EF4-FFF2-40B4-BE49-F238E27FC236}">
                <a16:creationId xmlns:a16="http://schemas.microsoft.com/office/drawing/2014/main" xmlns="" id="{AD4648BB-98F0-40B8-BEA9-CB460749AEEC}"/>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10730" t="10103" r="15344" b="1182"/>
          <a:stretch/>
        </p:blipFill>
        <p:spPr>
          <a:xfrm>
            <a:off x="495751" y="1055380"/>
            <a:ext cx="5866498" cy="7657129"/>
          </a:xfrm>
          <a:prstGeom prst="rect">
            <a:avLst/>
          </a:prstGeom>
        </p:spPr>
      </p:pic>
    </p:spTree>
    <p:extLst>
      <p:ext uri="{BB962C8B-B14F-4D97-AF65-F5344CB8AC3E}">
        <p14:creationId xmlns:p14="http://schemas.microsoft.com/office/powerpoint/2010/main" val="53330596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xmlns="" id="{6DC34CC0-5479-46B5-ADE3-491DC631DF76}"/>
              </a:ext>
            </a:extLst>
          </p:cNvPr>
          <p:cNvSpPr/>
          <p:nvPr/>
        </p:nvSpPr>
        <p:spPr>
          <a:xfrm>
            <a:off x="94569" y="8759907"/>
            <a:ext cx="4824000" cy="288000"/>
          </a:xfrm>
          <a:prstGeom prst="rect">
            <a:avLst/>
          </a:prstGeom>
          <a:solidFill>
            <a:srgbClr val="687F00">
              <a:alpha val="3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6" name="Title 1">
            <a:extLst>
              <a:ext uri="{FF2B5EF4-FFF2-40B4-BE49-F238E27FC236}">
                <a16:creationId xmlns:a16="http://schemas.microsoft.com/office/drawing/2014/main" xmlns="" id="{70613DCA-CBED-4FE1-929E-5C4ADC579F35}"/>
              </a:ext>
            </a:extLst>
          </p:cNvPr>
          <p:cNvSpPr txBox="1">
            <a:spLocks/>
          </p:cNvSpPr>
          <p:nvPr/>
        </p:nvSpPr>
        <p:spPr>
          <a:xfrm>
            <a:off x="877137" y="8707794"/>
            <a:ext cx="2694854" cy="385576"/>
          </a:xfrm>
          <a:prstGeom prst="rect">
            <a:avLst/>
          </a:prstGeom>
        </p:spPr>
        <p:txBody>
          <a:bodyPr vert="horz" lIns="91440" tIns="45720" rIns="91440" bIns="45720" rtlCol="0" anchor="ctr">
            <a:no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gn="r"/>
            <a:endParaRPr lang="en-CA" sz="1600" dirty="0">
              <a:solidFill>
                <a:schemeClr val="bg1"/>
              </a:solidFill>
              <a:latin typeface="Corbel" panose="020B0503020204020204" pitchFamily="34" charset="0"/>
            </a:endParaRPr>
          </a:p>
        </p:txBody>
      </p:sp>
      <p:sp>
        <p:nvSpPr>
          <p:cNvPr id="4" name="Slide Number Placeholder 3">
            <a:extLst>
              <a:ext uri="{FF2B5EF4-FFF2-40B4-BE49-F238E27FC236}">
                <a16:creationId xmlns:a16="http://schemas.microsoft.com/office/drawing/2014/main" xmlns="" id="{D25F1781-9180-4E95-A8B5-57D44EE8013F}"/>
              </a:ext>
            </a:extLst>
          </p:cNvPr>
          <p:cNvSpPr>
            <a:spLocks noGrp="1"/>
          </p:cNvSpPr>
          <p:nvPr>
            <p:ph type="sldNum" sz="quarter" idx="12"/>
          </p:nvPr>
        </p:nvSpPr>
        <p:spPr>
          <a:xfrm>
            <a:off x="4509304" y="8671235"/>
            <a:ext cx="2313314" cy="486833"/>
          </a:xfrm>
        </p:spPr>
        <p:txBody>
          <a:bodyPr/>
          <a:lstStyle/>
          <a:p>
            <a:r>
              <a:rPr lang="en-CA" sz="1400" dirty="0">
                <a:solidFill>
                  <a:schemeClr val="bg1">
                    <a:lumMod val="50000"/>
                  </a:schemeClr>
                </a:solidFill>
                <a:latin typeface="Corbel" panose="020B0503020204020204" pitchFamily="34" charset="0"/>
              </a:rPr>
              <a:t> Annual Report - Page </a:t>
            </a:r>
            <a:fld id="{D1084EF6-8207-4E76-967A-509BCAA2E54A}" type="slidenum">
              <a:rPr lang="en-CA" sz="1400" smtClean="0">
                <a:solidFill>
                  <a:schemeClr val="bg1">
                    <a:lumMod val="50000"/>
                  </a:schemeClr>
                </a:solidFill>
                <a:latin typeface="Corbel" panose="020B0503020204020204" pitchFamily="34" charset="0"/>
              </a:rPr>
              <a:t>14</a:t>
            </a:fld>
            <a:endParaRPr lang="en-CA" sz="1400" dirty="0">
              <a:solidFill>
                <a:schemeClr val="bg1">
                  <a:lumMod val="50000"/>
                </a:schemeClr>
              </a:solidFill>
              <a:latin typeface="Corbel" panose="020B0503020204020204" pitchFamily="34" charset="0"/>
            </a:endParaRPr>
          </a:p>
        </p:txBody>
      </p:sp>
      <p:pic>
        <p:nvPicPr>
          <p:cNvPr id="10" name="image1.jpeg">
            <a:extLst>
              <a:ext uri="{FF2B5EF4-FFF2-40B4-BE49-F238E27FC236}">
                <a16:creationId xmlns:a16="http://schemas.microsoft.com/office/drawing/2014/main" xmlns="" id="{1E81D3E7-98E0-47FE-91D3-26CB4AAF1FD7}"/>
              </a:ext>
            </a:extLst>
          </p:cNvPr>
          <p:cNvPicPr>
            <a:picLocks noChangeAspect="1"/>
          </p:cNvPicPr>
          <p:nvPr/>
        </p:nvPicPr>
        <p:blipFill rotWithShape="1">
          <a:blip r:embed="rId2" cstate="print"/>
          <a:srcRect r="73896"/>
          <a:stretch/>
        </p:blipFill>
        <p:spPr>
          <a:xfrm>
            <a:off x="5956381" y="439438"/>
            <a:ext cx="324822" cy="576000"/>
          </a:xfrm>
          <a:prstGeom prst="rect">
            <a:avLst/>
          </a:prstGeom>
        </p:spPr>
      </p:pic>
      <p:pic>
        <p:nvPicPr>
          <p:cNvPr id="8" name="Picture 7" descr="NorthShore Community Foundation - Financial Statements June 30 2019.pdf - Adobe Acrobat Pro DC">
            <a:extLst>
              <a:ext uri="{FF2B5EF4-FFF2-40B4-BE49-F238E27FC236}">
                <a16:creationId xmlns:a16="http://schemas.microsoft.com/office/drawing/2014/main" xmlns="" id="{064964F6-5ED2-4354-AE8D-4AB54C8EDC34}"/>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10651" t="10247" r="15740" b="1689"/>
          <a:stretch/>
        </p:blipFill>
        <p:spPr>
          <a:xfrm>
            <a:off x="486592" y="1034380"/>
            <a:ext cx="5884817" cy="7657200"/>
          </a:xfrm>
          <a:prstGeom prst="rect">
            <a:avLst/>
          </a:prstGeom>
        </p:spPr>
      </p:pic>
    </p:spTree>
    <p:extLst>
      <p:ext uri="{BB962C8B-B14F-4D97-AF65-F5344CB8AC3E}">
        <p14:creationId xmlns:p14="http://schemas.microsoft.com/office/powerpoint/2010/main" val="63361261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xmlns="" id="{6DC34CC0-5479-46B5-ADE3-491DC631DF76}"/>
              </a:ext>
            </a:extLst>
          </p:cNvPr>
          <p:cNvSpPr/>
          <p:nvPr/>
        </p:nvSpPr>
        <p:spPr>
          <a:xfrm>
            <a:off x="94569" y="8759907"/>
            <a:ext cx="4824000" cy="288000"/>
          </a:xfrm>
          <a:prstGeom prst="rect">
            <a:avLst/>
          </a:prstGeom>
          <a:solidFill>
            <a:srgbClr val="687F00">
              <a:alpha val="3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6" name="Title 1">
            <a:extLst>
              <a:ext uri="{FF2B5EF4-FFF2-40B4-BE49-F238E27FC236}">
                <a16:creationId xmlns:a16="http://schemas.microsoft.com/office/drawing/2014/main" xmlns="" id="{70613DCA-CBED-4FE1-929E-5C4ADC579F35}"/>
              </a:ext>
            </a:extLst>
          </p:cNvPr>
          <p:cNvSpPr txBox="1">
            <a:spLocks/>
          </p:cNvSpPr>
          <p:nvPr/>
        </p:nvSpPr>
        <p:spPr>
          <a:xfrm>
            <a:off x="877137" y="8707794"/>
            <a:ext cx="2694854" cy="385576"/>
          </a:xfrm>
          <a:prstGeom prst="rect">
            <a:avLst/>
          </a:prstGeom>
        </p:spPr>
        <p:txBody>
          <a:bodyPr vert="horz" lIns="91440" tIns="45720" rIns="91440" bIns="45720" rtlCol="0" anchor="ctr">
            <a:no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gn="r"/>
            <a:endParaRPr lang="en-CA" sz="1600" dirty="0">
              <a:solidFill>
                <a:schemeClr val="bg1"/>
              </a:solidFill>
              <a:latin typeface="Corbel" panose="020B0503020204020204" pitchFamily="34" charset="0"/>
            </a:endParaRPr>
          </a:p>
        </p:txBody>
      </p:sp>
      <p:sp>
        <p:nvSpPr>
          <p:cNvPr id="4" name="Slide Number Placeholder 3">
            <a:extLst>
              <a:ext uri="{FF2B5EF4-FFF2-40B4-BE49-F238E27FC236}">
                <a16:creationId xmlns:a16="http://schemas.microsoft.com/office/drawing/2014/main" xmlns="" id="{D25F1781-9180-4E95-A8B5-57D44EE8013F}"/>
              </a:ext>
            </a:extLst>
          </p:cNvPr>
          <p:cNvSpPr>
            <a:spLocks noGrp="1"/>
          </p:cNvSpPr>
          <p:nvPr>
            <p:ph type="sldNum" sz="quarter" idx="12"/>
          </p:nvPr>
        </p:nvSpPr>
        <p:spPr>
          <a:xfrm>
            <a:off x="4509304" y="8671235"/>
            <a:ext cx="2313314" cy="486833"/>
          </a:xfrm>
        </p:spPr>
        <p:txBody>
          <a:bodyPr/>
          <a:lstStyle/>
          <a:p>
            <a:r>
              <a:rPr lang="en-CA" sz="1400" dirty="0">
                <a:solidFill>
                  <a:schemeClr val="bg1">
                    <a:lumMod val="50000"/>
                  </a:schemeClr>
                </a:solidFill>
                <a:latin typeface="Corbel" panose="020B0503020204020204" pitchFamily="34" charset="0"/>
              </a:rPr>
              <a:t> Annual Report - Page </a:t>
            </a:r>
            <a:fld id="{D1084EF6-8207-4E76-967A-509BCAA2E54A}" type="slidenum">
              <a:rPr lang="en-CA" sz="1400" smtClean="0">
                <a:solidFill>
                  <a:schemeClr val="bg1">
                    <a:lumMod val="50000"/>
                  </a:schemeClr>
                </a:solidFill>
                <a:latin typeface="Corbel" panose="020B0503020204020204" pitchFamily="34" charset="0"/>
              </a:rPr>
              <a:t>15</a:t>
            </a:fld>
            <a:endParaRPr lang="en-CA" sz="1400" dirty="0">
              <a:solidFill>
                <a:schemeClr val="bg1">
                  <a:lumMod val="50000"/>
                </a:schemeClr>
              </a:solidFill>
              <a:latin typeface="Corbel" panose="020B0503020204020204" pitchFamily="34" charset="0"/>
            </a:endParaRPr>
          </a:p>
        </p:txBody>
      </p:sp>
      <p:pic>
        <p:nvPicPr>
          <p:cNvPr id="3" name="Picture 2" descr="NorthShore Community Foundation - Financial Statements June 30 2019.pdf - Adobe Acrobat Pro DC">
            <a:extLst>
              <a:ext uri="{FF2B5EF4-FFF2-40B4-BE49-F238E27FC236}">
                <a16:creationId xmlns:a16="http://schemas.microsoft.com/office/drawing/2014/main" xmlns="" id="{BD510DA1-2682-4550-9541-C31904C05FA4}"/>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10967" t="10539" r="15977" b="1617"/>
          <a:stretch/>
        </p:blipFill>
        <p:spPr>
          <a:xfrm>
            <a:off x="501434" y="1030106"/>
            <a:ext cx="5855133" cy="7657200"/>
          </a:xfrm>
          <a:prstGeom prst="rect">
            <a:avLst/>
          </a:prstGeom>
        </p:spPr>
      </p:pic>
      <p:pic>
        <p:nvPicPr>
          <p:cNvPr id="8" name="image1.jpeg">
            <a:extLst>
              <a:ext uri="{FF2B5EF4-FFF2-40B4-BE49-F238E27FC236}">
                <a16:creationId xmlns:a16="http://schemas.microsoft.com/office/drawing/2014/main" xmlns="" id="{45D87D0D-2505-4BF7-99BE-B308C08AEC29}"/>
              </a:ext>
            </a:extLst>
          </p:cNvPr>
          <p:cNvPicPr>
            <a:picLocks noChangeAspect="1"/>
          </p:cNvPicPr>
          <p:nvPr/>
        </p:nvPicPr>
        <p:blipFill rotWithShape="1">
          <a:blip r:embed="rId3" cstate="print"/>
          <a:srcRect r="73896"/>
          <a:stretch/>
        </p:blipFill>
        <p:spPr>
          <a:xfrm>
            <a:off x="5956381" y="439438"/>
            <a:ext cx="324822" cy="576000"/>
          </a:xfrm>
          <a:prstGeom prst="rect">
            <a:avLst/>
          </a:prstGeom>
        </p:spPr>
      </p:pic>
    </p:spTree>
    <p:extLst>
      <p:ext uri="{BB962C8B-B14F-4D97-AF65-F5344CB8AC3E}">
        <p14:creationId xmlns:p14="http://schemas.microsoft.com/office/powerpoint/2010/main" val="23838058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xmlns="" id="{6DC34CC0-5479-46B5-ADE3-491DC631DF76}"/>
              </a:ext>
            </a:extLst>
          </p:cNvPr>
          <p:cNvSpPr/>
          <p:nvPr/>
        </p:nvSpPr>
        <p:spPr>
          <a:xfrm>
            <a:off x="94569" y="8759907"/>
            <a:ext cx="4824000" cy="288000"/>
          </a:xfrm>
          <a:prstGeom prst="rect">
            <a:avLst/>
          </a:prstGeom>
          <a:solidFill>
            <a:srgbClr val="687F00">
              <a:alpha val="3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6" name="Title 1">
            <a:extLst>
              <a:ext uri="{FF2B5EF4-FFF2-40B4-BE49-F238E27FC236}">
                <a16:creationId xmlns:a16="http://schemas.microsoft.com/office/drawing/2014/main" xmlns="" id="{70613DCA-CBED-4FE1-929E-5C4ADC579F35}"/>
              </a:ext>
            </a:extLst>
          </p:cNvPr>
          <p:cNvSpPr txBox="1">
            <a:spLocks/>
          </p:cNvSpPr>
          <p:nvPr/>
        </p:nvSpPr>
        <p:spPr>
          <a:xfrm>
            <a:off x="877137" y="8707794"/>
            <a:ext cx="2694854" cy="385576"/>
          </a:xfrm>
          <a:prstGeom prst="rect">
            <a:avLst/>
          </a:prstGeom>
        </p:spPr>
        <p:txBody>
          <a:bodyPr vert="horz" lIns="91440" tIns="45720" rIns="91440" bIns="45720" rtlCol="0" anchor="ctr">
            <a:no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gn="r"/>
            <a:endParaRPr lang="en-CA" sz="1600" dirty="0">
              <a:solidFill>
                <a:schemeClr val="bg1"/>
              </a:solidFill>
              <a:latin typeface="Corbel" panose="020B0503020204020204" pitchFamily="34" charset="0"/>
            </a:endParaRPr>
          </a:p>
        </p:txBody>
      </p:sp>
      <p:sp>
        <p:nvSpPr>
          <p:cNvPr id="4" name="Slide Number Placeholder 3">
            <a:extLst>
              <a:ext uri="{FF2B5EF4-FFF2-40B4-BE49-F238E27FC236}">
                <a16:creationId xmlns:a16="http://schemas.microsoft.com/office/drawing/2014/main" xmlns="" id="{D25F1781-9180-4E95-A8B5-57D44EE8013F}"/>
              </a:ext>
            </a:extLst>
          </p:cNvPr>
          <p:cNvSpPr>
            <a:spLocks noGrp="1"/>
          </p:cNvSpPr>
          <p:nvPr>
            <p:ph type="sldNum" sz="quarter" idx="12"/>
          </p:nvPr>
        </p:nvSpPr>
        <p:spPr>
          <a:xfrm>
            <a:off x="4509304" y="8671235"/>
            <a:ext cx="2313314" cy="486833"/>
          </a:xfrm>
        </p:spPr>
        <p:txBody>
          <a:bodyPr/>
          <a:lstStyle/>
          <a:p>
            <a:r>
              <a:rPr lang="en-CA" sz="1400" dirty="0">
                <a:solidFill>
                  <a:schemeClr val="bg1">
                    <a:lumMod val="50000"/>
                  </a:schemeClr>
                </a:solidFill>
                <a:latin typeface="Corbel" panose="020B0503020204020204" pitchFamily="34" charset="0"/>
              </a:rPr>
              <a:t> Annual Report - Page </a:t>
            </a:r>
            <a:fld id="{D1084EF6-8207-4E76-967A-509BCAA2E54A}" type="slidenum">
              <a:rPr lang="en-CA" sz="1400" smtClean="0">
                <a:solidFill>
                  <a:schemeClr val="bg1">
                    <a:lumMod val="50000"/>
                  </a:schemeClr>
                </a:solidFill>
                <a:latin typeface="Corbel" panose="020B0503020204020204" pitchFamily="34" charset="0"/>
              </a:rPr>
              <a:t>16</a:t>
            </a:fld>
            <a:endParaRPr lang="en-CA" sz="1400" dirty="0">
              <a:solidFill>
                <a:schemeClr val="bg1">
                  <a:lumMod val="50000"/>
                </a:schemeClr>
              </a:solidFill>
              <a:latin typeface="Corbel" panose="020B0503020204020204" pitchFamily="34" charset="0"/>
            </a:endParaRPr>
          </a:p>
        </p:txBody>
      </p:sp>
      <p:pic>
        <p:nvPicPr>
          <p:cNvPr id="7" name="image1.jpeg">
            <a:extLst>
              <a:ext uri="{FF2B5EF4-FFF2-40B4-BE49-F238E27FC236}">
                <a16:creationId xmlns:a16="http://schemas.microsoft.com/office/drawing/2014/main" xmlns="" id="{85199C14-85FF-47E4-BDCB-8A9F487C7901}"/>
              </a:ext>
            </a:extLst>
          </p:cNvPr>
          <p:cNvPicPr>
            <a:picLocks noChangeAspect="1"/>
          </p:cNvPicPr>
          <p:nvPr/>
        </p:nvPicPr>
        <p:blipFill rotWithShape="1">
          <a:blip r:embed="rId2" cstate="print"/>
          <a:srcRect r="73896"/>
          <a:stretch/>
        </p:blipFill>
        <p:spPr>
          <a:xfrm>
            <a:off x="5956381" y="439438"/>
            <a:ext cx="324822" cy="576000"/>
          </a:xfrm>
          <a:prstGeom prst="rect">
            <a:avLst/>
          </a:prstGeom>
        </p:spPr>
      </p:pic>
      <p:pic>
        <p:nvPicPr>
          <p:cNvPr id="3" name="Picture 2" descr="NorthShore Community Foundation - Financial Statements June 30 2019.pdf - Adobe Acrobat Pro DC">
            <a:extLst>
              <a:ext uri="{FF2B5EF4-FFF2-40B4-BE49-F238E27FC236}">
                <a16:creationId xmlns:a16="http://schemas.microsoft.com/office/drawing/2014/main" xmlns="" id="{BB4B5B94-4458-47F6-B114-FB8C1458AE2E}"/>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10099" t="10466" r="15819" b="1689"/>
          <a:stretch/>
        </p:blipFill>
        <p:spPr>
          <a:xfrm>
            <a:off x="460334" y="1064594"/>
            <a:ext cx="5937333" cy="7657200"/>
          </a:xfrm>
          <a:prstGeom prst="rect">
            <a:avLst/>
          </a:prstGeom>
        </p:spPr>
      </p:pic>
    </p:spTree>
    <p:extLst>
      <p:ext uri="{BB962C8B-B14F-4D97-AF65-F5344CB8AC3E}">
        <p14:creationId xmlns:p14="http://schemas.microsoft.com/office/powerpoint/2010/main" val="290981332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xmlns="" id="{6DC34CC0-5479-46B5-ADE3-491DC631DF76}"/>
              </a:ext>
            </a:extLst>
          </p:cNvPr>
          <p:cNvSpPr/>
          <p:nvPr/>
        </p:nvSpPr>
        <p:spPr>
          <a:xfrm>
            <a:off x="94569" y="8759907"/>
            <a:ext cx="4824000" cy="288000"/>
          </a:xfrm>
          <a:prstGeom prst="rect">
            <a:avLst/>
          </a:prstGeom>
          <a:solidFill>
            <a:srgbClr val="687F00">
              <a:alpha val="3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6" name="Title 1">
            <a:extLst>
              <a:ext uri="{FF2B5EF4-FFF2-40B4-BE49-F238E27FC236}">
                <a16:creationId xmlns:a16="http://schemas.microsoft.com/office/drawing/2014/main" xmlns="" id="{70613DCA-CBED-4FE1-929E-5C4ADC579F35}"/>
              </a:ext>
            </a:extLst>
          </p:cNvPr>
          <p:cNvSpPr txBox="1">
            <a:spLocks/>
          </p:cNvSpPr>
          <p:nvPr/>
        </p:nvSpPr>
        <p:spPr>
          <a:xfrm>
            <a:off x="877137" y="8707794"/>
            <a:ext cx="2694854" cy="385576"/>
          </a:xfrm>
          <a:prstGeom prst="rect">
            <a:avLst/>
          </a:prstGeom>
        </p:spPr>
        <p:txBody>
          <a:bodyPr vert="horz" lIns="91440" tIns="45720" rIns="91440" bIns="45720" rtlCol="0" anchor="ctr">
            <a:no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gn="r"/>
            <a:endParaRPr lang="en-CA" sz="1600" dirty="0">
              <a:solidFill>
                <a:schemeClr val="bg1"/>
              </a:solidFill>
              <a:latin typeface="Corbel" panose="020B0503020204020204" pitchFamily="34" charset="0"/>
            </a:endParaRPr>
          </a:p>
        </p:txBody>
      </p:sp>
      <p:sp>
        <p:nvSpPr>
          <p:cNvPr id="4" name="Slide Number Placeholder 3">
            <a:extLst>
              <a:ext uri="{FF2B5EF4-FFF2-40B4-BE49-F238E27FC236}">
                <a16:creationId xmlns:a16="http://schemas.microsoft.com/office/drawing/2014/main" xmlns="" id="{D25F1781-9180-4E95-A8B5-57D44EE8013F}"/>
              </a:ext>
            </a:extLst>
          </p:cNvPr>
          <p:cNvSpPr>
            <a:spLocks noGrp="1"/>
          </p:cNvSpPr>
          <p:nvPr>
            <p:ph type="sldNum" sz="quarter" idx="12"/>
          </p:nvPr>
        </p:nvSpPr>
        <p:spPr>
          <a:xfrm>
            <a:off x="4509304" y="8671235"/>
            <a:ext cx="2313314" cy="486833"/>
          </a:xfrm>
        </p:spPr>
        <p:txBody>
          <a:bodyPr/>
          <a:lstStyle/>
          <a:p>
            <a:r>
              <a:rPr lang="en-CA" sz="1400" dirty="0">
                <a:solidFill>
                  <a:schemeClr val="bg1">
                    <a:lumMod val="50000"/>
                  </a:schemeClr>
                </a:solidFill>
                <a:latin typeface="Corbel" panose="020B0503020204020204" pitchFamily="34" charset="0"/>
              </a:rPr>
              <a:t> Annual Report - Page </a:t>
            </a:r>
            <a:fld id="{D1084EF6-8207-4E76-967A-509BCAA2E54A}" type="slidenum">
              <a:rPr lang="en-CA" sz="1400" smtClean="0">
                <a:solidFill>
                  <a:schemeClr val="bg1">
                    <a:lumMod val="50000"/>
                  </a:schemeClr>
                </a:solidFill>
                <a:latin typeface="Corbel" panose="020B0503020204020204" pitchFamily="34" charset="0"/>
              </a:rPr>
              <a:t>17</a:t>
            </a:fld>
            <a:endParaRPr lang="en-CA" sz="1400" dirty="0">
              <a:solidFill>
                <a:schemeClr val="bg1">
                  <a:lumMod val="50000"/>
                </a:schemeClr>
              </a:solidFill>
              <a:latin typeface="Corbel" panose="020B0503020204020204" pitchFamily="34" charset="0"/>
            </a:endParaRPr>
          </a:p>
        </p:txBody>
      </p:sp>
      <p:pic>
        <p:nvPicPr>
          <p:cNvPr id="7" name="image1.jpeg">
            <a:extLst>
              <a:ext uri="{FF2B5EF4-FFF2-40B4-BE49-F238E27FC236}">
                <a16:creationId xmlns:a16="http://schemas.microsoft.com/office/drawing/2014/main" xmlns="" id="{85199C14-85FF-47E4-BDCB-8A9F487C7901}"/>
              </a:ext>
            </a:extLst>
          </p:cNvPr>
          <p:cNvPicPr>
            <a:picLocks noChangeAspect="1"/>
          </p:cNvPicPr>
          <p:nvPr/>
        </p:nvPicPr>
        <p:blipFill rotWithShape="1">
          <a:blip r:embed="rId2" cstate="print"/>
          <a:srcRect r="73896"/>
          <a:stretch/>
        </p:blipFill>
        <p:spPr>
          <a:xfrm>
            <a:off x="5956381" y="439438"/>
            <a:ext cx="324822" cy="576000"/>
          </a:xfrm>
          <a:prstGeom prst="rect">
            <a:avLst/>
          </a:prstGeom>
        </p:spPr>
      </p:pic>
      <p:pic>
        <p:nvPicPr>
          <p:cNvPr id="3" name="Picture 2" descr="NorthShore Community Foundation - Financial Statements June 30 2019.pdf - Adobe Acrobat Pro DC">
            <a:extLst>
              <a:ext uri="{FF2B5EF4-FFF2-40B4-BE49-F238E27FC236}">
                <a16:creationId xmlns:a16="http://schemas.microsoft.com/office/drawing/2014/main" xmlns="" id="{E3C0BD65-DF0D-4AE1-AE78-DFC8390252FA}"/>
              </a:ext>
            </a:extLst>
          </p:cNvPr>
          <p:cNvPicPr>
            <a:picLocks noChangeAspect="1"/>
          </p:cNvPicPr>
          <p:nvPr/>
        </p:nvPicPr>
        <p:blipFill rotWithShape="1">
          <a:blip r:embed="rId3">
            <a:extLst>
              <a:ext uri="{28A0092B-C50C-407E-A947-70E740481C1C}">
                <a14:useLocalDpi xmlns:a14="http://schemas.microsoft.com/office/drawing/2010/main" val="0"/>
              </a:ext>
            </a:extLst>
          </a:blip>
          <a:srcRect l="11045" t="10684" r="16371" b="1980"/>
          <a:stretch/>
        </p:blipFill>
        <p:spPr>
          <a:xfrm>
            <a:off x="503491" y="1055073"/>
            <a:ext cx="5851018" cy="7657200"/>
          </a:xfrm>
          <a:prstGeom prst="rect">
            <a:avLst/>
          </a:prstGeom>
        </p:spPr>
      </p:pic>
    </p:spTree>
    <p:extLst>
      <p:ext uri="{BB962C8B-B14F-4D97-AF65-F5344CB8AC3E}">
        <p14:creationId xmlns:p14="http://schemas.microsoft.com/office/powerpoint/2010/main" val="292890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xmlns="" id="{6DC34CC0-5479-46B5-ADE3-491DC631DF76}"/>
              </a:ext>
            </a:extLst>
          </p:cNvPr>
          <p:cNvSpPr/>
          <p:nvPr/>
        </p:nvSpPr>
        <p:spPr>
          <a:xfrm>
            <a:off x="94569" y="8759907"/>
            <a:ext cx="4824000" cy="288000"/>
          </a:xfrm>
          <a:prstGeom prst="rect">
            <a:avLst/>
          </a:prstGeom>
          <a:solidFill>
            <a:srgbClr val="687F00">
              <a:alpha val="3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6" name="Title 1">
            <a:extLst>
              <a:ext uri="{FF2B5EF4-FFF2-40B4-BE49-F238E27FC236}">
                <a16:creationId xmlns:a16="http://schemas.microsoft.com/office/drawing/2014/main" xmlns="" id="{70613DCA-CBED-4FE1-929E-5C4ADC579F35}"/>
              </a:ext>
            </a:extLst>
          </p:cNvPr>
          <p:cNvSpPr txBox="1">
            <a:spLocks/>
          </p:cNvSpPr>
          <p:nvPr/>
        </p:nvSpPr>
        <p:spPr>
          <a:xfrm>
            <a:off x="877137" y="8707794"/>
            <a:ext cx="2694854" cy="385576"/>
          </a:xfrm>
          <a:prstGeom prst="rect">
            <a:avLst/>
          </a:prstGeom>
        </p:spPr>
        <p:txBody>
          <a:bodyPr vert="horz" lIns="91440" tIns="45720" rIns="91440" bIns="45720" rtlCol="0" anchor="ctr">
            <a:no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gn="r"/>
            <a:endParaRPr lang="en-CA" sz="1600" dirty="0">
              <a:solidFill>
                <a:schemeClr val="bg1"/>
              </a:solidFill>
              <a:latin typeface="Corbel" panose="020B0503020204020204" pitchFamily="34" charset="0"/>
            </a:endParaRPr>
          </a:p>
        </p:txBody>
      </p:sp>
      <p:sp>
        <p:nvSpPr>
          <p:cNvPr id="4" name="Slide Number Placeholder 3">
            <a:extLst>
              <a:ext uri="{FF2B5EF4-FFF2-40B4-BE49-F238E27FC236}">
                <a16:creationId xmlns:a16="http://schemas.microsoft.com/office/drawing/2014/main" xmlns="" id="{D25F1781-9180-4E95-A8B5-57D44EE8013F}"/>
              </a:ext>
            </a:extLst>
          </p:cNvPr>
          <p:cNvSpPr>
            <a:spLocks noGrp="1"/>
          </p:cNvSpPr>
          <p:nvPr>
            <p:ph type="sldNum" sz="quarter" idx="12"/>
          </p:nvPr>
        </p:nvSpPr>
        <p:spPr>
          <a:xfrm>
            <a:off x="4509304" y="8671235"/>
            <a:ext cx="2313314" cy="486833"/>
          </a:xfrm>
        </p:spPr>
        <p:txBody>
          <a:bodyPr/>
          <a:lstStyle/>
          <a:p>
            <a:r>
              <a:rPr lang="en-CA" sz="1400" dirty="0">
                <a:solidFill>
                  <a:schemeClr val="bg1">
                    <a:lumMod val="50000"/>
                  </a:schemeClr>
                </a:solidFill>
                <a:latin typeface="Corbel" panose="020B0503020204020204" pitchFamily="34" charset="0"/>
              </a:rPr>
              <a:t> Annual Report - Page </a:t>
            </a:r>
            <a:fld id="{D1084EF6-8207-4E76-967A-509BCAA2E54A}" type="slidenum">
              <a:rPr lang="en-CA" sz="1400" smtClean="0">
                <a:solidFill>
                  <a:schemeClr val="bg1">
                    <a:lumMod val="50000"/>
                  </a:schemeClr>
                </a:solidFill>
                <a:latin typeface="Corbel" panose="020B0503020204020204" pitchFamily="34" charset="0"/>
              </a:rPr>
              <a:t>18</a:t>
            </a:fld>
            <a:endParaRPr lang="en-CA" sz="1400" dirty="0">
              <a:solidFill>
                <a:schemeClr val="bg1">
                  <a:lumMod val="50000"/>
                </a:schemeClr>
              </a:solidFill>
              <a:latin typeface="Corbel" panose="020B0503020204020204" pitchFamily="34" charset="0"/>
            </a:endParaRPr>
          </a:p>
        </p:txBody>
      </p:sp>
      <p:pic>
        <p:nvPicPr>
          <p:cNvPr id="7" name="image1.jpeg">
            <a:extLst>
              <a:ext uri="{FF2B5EF4-FFF2-40B4-BE49-F238E27FC236}">
                <a16:creationId xmlns:a16="http://schemas.microsoft.com/office/drawing/2014/main" xmlns="" id="{85199C14-85FF-47E4-BDCB-8A9F487C7901}"/>
              </a:ext>
            </a:extLst>
          </p:cNvPr>
          <p:cNvPicPr>
            <a:picLocks noChangeAspect="1"/>
          </p:cNvPicPr>
          <p:nvPr/>
        </p:nvPicPr>
        <p:blipFill rotWithShape="1">
          <a:blip r:embed="rId2" cstate="print"/>
          <a:srcRect r="73896"/>
          <a:stretch/>
        </p:blipFill>
        <p:spPr>
          <a:xfrm>
            <a:off x="5956381" y="439438"/>
            <a:ext cx="324822" cy="576000"/>
          </a:xfrm>
          <a:prstGeom prst="rect">
            <a:avLst/>
          </a:prstGeom>
        </p:spPr>
      </p:pic>
      <p:pic>
        <p:nvPicPr>
          <p:cNvPr id="3" name="Picture 2" descr="NorthShore Community Foundation - Financial Statements June 30 2019.pdf - Adobe Acrobat Pro DC">
            <a:extLst>
              <a:ext uri="{FF2B5EF4-FFF2-40B4-BE49-F238E27FC236}">
                <a16:creationId xmlns:a16="http://schemas.microsoft.com/office/drawing/2014/main" xmlns="" id="{894535BE-0830-41B4-9196-390C43FF5956}"/>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10572" t="10176" r="16371" b="1907"/>
          <a:stretch/>
        </p:blipFill>
        <p:spPr>
          <a:xfrm>
            <a:off x="503849" y="1044256"/>
            <a:ext cx="5850303" cy="7657200"/>
          </a:xfrm>
          <a:prstGeom prst="rect">
            <a:avLst/>
          </a:prstGeom>
        </p:spPr>
      </p:pic>
    </p:spTree>
    <p:extLst>
      <p:ext uri="{BB962C8B-B14F-4D97-AF65-F5344CB8AC3E}">
        <p14:creationId xmlns:p14="http://schemas.microsoft.com/office/powerpoint/2010/main" val="242866127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xmlns="" id="{6DC34CC0-5479-46B5-ADE3-491DC631DF76}"/>
              </a:ext>
            </a:extLst>
          </p:cNvPr>
          <p:cNvSpPr/>
          <p:nvPr/>
        </p:nvSpPr>
        <p:spPr>
          <a:xfrm>
            <a:off x="94569" y="8759907"/>
            <a:ext cx="4824000" cy="288000"/>
          </a:xfrm>
          <a:prstGeom prst="rect">
            <a:avLst/>
          </a:prstGeom>
          <a:solidFill>
            <a:srgbClr val="687F00">
              <a:alpha val="3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6" name="Title 1">
            <a:extLst>
              <a:ext uri="{FF2B5EF4-FFF2-40B4-BE49-F238E27FC236}">
                <a16:creationId xmlns:a16="http://schemas.microsoft.com/office/drawing/2014/main" xmlns="" id="{70613DCA-CBED-4FE1-929E-5C4ADC579F35}"/>
              </a:ext>
            </a:extLst>
          </p:cNvPr>
          <p:cNvSpPr txBox="1">
            <a:spLocks/>
          </p:cNvSpPr>
          <p:nvPr/>
        </p:nvSpPr>
        <p:spPr>
          <a:xfrm>
            <a:off x="877137" y="8707794"/>
            <a:ext cx="2694854" cy="385576"/>
          </a:xfrm>
          <a:prstGeom prst="rect">
            <a:avLst/>
          </a:prstGeom>
        </p:spPr>
        <p:txBody>
          <a:bodyPr vert="horz" lIns="91440" tIns="45720" rIns="91440" bIns="45720" rtlCol="0" anchor="ctr">
            <a:no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gn="r"/>
            <a:endParaRPr lang="en-CA" sz="1600" dirty="0">
              <a:solidFill>
                <a:schemeClr val="bg1"/>
              </a:solidFill>
              <a:latin typeface="Corbel" panose="020B0503020204020204" pitchFamily="34" charset="0"/>
            </a:endParaRPr>
          </a:p>
        </p:txBody>
      </p:sp>
      <p:sp>
        <p:nvSpPr>
          <p:cNvPr id="4" name="Slide Number Placeholder 3">
            <a:extLst>
              <a:ext uri="{FF2B5EF4-FFF2-40B4-BE49-F238E27FC236}">
                <a16:creationId xmlns:a16="http://schemas.microsoft.com/office/drawing/2014/main" xmlns="" id="{D25F1781-9180-4E95-A8B5-57D44EE8013F}"/>
              </a:ext>
            </a:extLst>
          </p:cNvPr>
          <p:cNvSpPr>
            <a:spLocks noGrp="1"/>
          </p:cNvSpPr>
          <p:nvPr>
            <p:ph type="sldNum" sz="quarter" idx="12"/>
          </p:nvPr>
        </p:nvSpPr>
        <p:spPr>
          <a:xfrm>
            <a:off x="4509304" y="8671235"/>
            <a:ext cx="2313314" cy="486833"/>
          </a:xfrm>
        </p:spPr>
        <p:txBody>
          <a:bodyPr/>
          <a:lstStyle/>
          <a:p>
            <a:r>
              <a:rPr lang="en-CA" sz="1400" dirty="0">
                <a:solidFill>
                  <a:schemeClr val="bg1">
                    <a:lumMod val="50000"/>
                  </a:schemeClr>
                </a:solidFill>
                <a:latin typeface="Corbel" panose="020B0503020204020204" pitchFamily="34" charset="0"/>
              </a:rPr>
              <a:t> Annual Report - Page </a:t>
            </a:r>
            <a:fld id="{D1084EF6-8207-4E76-967A-509BCAA2E54A}" type="slidenum">
              <a:rPr lang="en-CA" sz="1400" smtClean="0">
                <a:solidFill>
                  <a:schemeClr val="bg1">
                    <a:lumMod val="50000"/>
                  </a:schemeClr>
                </a:solidFill>
                <a:latin typeface="Corbel" panose="020B0503020204020204" pitchFamily="34" charset="0"/>
              </a:rPr>
              <a:t>19</a:t>
            </a:fld>
            <a:endParaRPr lang="en-CA" sz="1400" dirty="0">
              <a:solidFill>
                <a:schemeClr val="bg1">
                  <a:lumMod val="50000"/>
                </a:schemeClr>
              </a:solidFill>
              <a:latin typeface="Corbel" panose="020B0503020204020204" pitchFamily="34" charset="0"/>
            </a:endParaRPr>
          </a:p>
        </p:txBody>
      </p:sp>
      <p:pic>
        <p:nvPicPr>
          <p:cNvPr id="7" name="image1.jpeg">
            <a:extLst>
              <a:ext uri="{FF2B5EF4-FFF2-40B4-BE49-F238E27FC236}">
                <a16:creationId xmlns:a16="http://schemas.microsoft.com/office/drawing/2014/main" xmlns="" id="{85199C14-85FF-47E4-BDCB-8A9F487C7901}"/>
              </a:ext>
            </a:extLst>
          </p:cNvPr>
          <p:cNvPicPr>
            <a:picLocks noChangeAspect="1"/>
          </p:cNvPicPr>
          <p:nvPr/>
        </p:nvPicPr>
        <p:blipFill rotWithShape="1">
          <a:blip r:embed="rId2" cstate="print"/>
          <a:srcRect r="73896"/>
          <a:stretch/>
        </p:blipFill>
        <p:spPr>
          <a:xfrm>
            <a:off x="5956381" y="439438"/>
            <a:ext cx="324822" cy="576000"/>
          </a:xfrm>
          <a:prstGeom prst="rect">
            <a:avLst/>
          </a:prstGeom>
        </p:spPr>
      </p:pic>
      <p:pic>
        <p:nvPicPr>
          <p:cNvPr id="8" name="Picture 7" descr="NorthShore Community Foundation - Financial Statements June 30 2019.pdf - Adobe Acrobat Pro DC">
            <a:extLst>
              <a:ext uri="{FF2B5EF4-FFF2-40B4-BE49-F238E27FC236}">
                <a16:creationId xmlns:a16="http://schemas.microsoft.com/office/drawing/2014/main" xmlns="" id="{2A066F6B-598A-4B2A-A7A8-BB598D34640E}"/>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11202" t="11118" r="15977" b="1182"/>
          <a:stretch/>
        </p:blipFill>
        <p:spPr>
          <a:xfrm>
            <a:off x="506091" y="1038844"/>
            <a:ext cx="5845819" cy="7657200"/>
          </a:xfrm>
          <a:prstGeom prst="rect">
            <a:avLst/>
          </a:prstGeom>
        </p:spPr>
      </p:pic>
    </p:spTree>
    <p:extLst>
      <p:ext uri="{BB962C8B-B14F-4D97-AF65-F5344CB8AC3E}">
        <p14:creationId xmlns:p14="http://schemas.microsoft.com/office/powerpoint/2010/main" val="308851741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562F906-5080-4965-93B3-237448AC1294}"/>
              </a:ext>
            </a:extLst>
          </p:cNvPr>
          <p:cNvSpPr>
            <a:spLocks noGrp="1"/>
          </p:cNvSpPr>
          <p:nvPr>
            <p:ph type="ctrTitle"/>
          </p:nvPr>
        </p:nvSpPr>
        <p:spPr>
          <a:xfrm>
            <a:off x="1145743" y="4186424"/>
            <a:ext cx="4566514" cy="771153"/>
          </a:xfrm>
        </p:spPr>
        <p:txBody>
          <a:bodyPr>
            <a:normAutofit fontScale="90000"/>
          </a:bodyPr>
          <a:lstStyle/>
          <a:p>
            <a:r>
              <a:rPr lang="en-CA" sz="3000" dirty="0">
                <a:latin typeface="Corbel" panose="020B0503020204020204" pitchFamily="34" charset="0"/>
              </a:rPr>
              <a:t>Building a Community Legacy From Deep Cove to Lions Bay</a:t>
            </a:r>
            <a:endParaRPr lang="en-CA" sz="2400" dirty="0">
              <a:latin typeface="Corbel" panose="020B0503020204020204" pitchFamily="34" charset="0"/>
            </a:endParaRPr>
          </a:p>
        </p:txBody>
      </p:sp>
    </p:spTree>
    <p:extLst>
      <p:ext uri="{BB962C8B-B14F-4D97-AF65-F5344CB8AC3E}">
        <p14:creationId xmlns:p14="http://schemas.microsoft.com/office/powerpoint/2010/main" val="13156607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xmlns="" id="{6DC34CC0-5479-46B5-ADE3-491DC631DF76}"/>
              </a:ext>
            </a:extLst>
          </p:cNvPr>
          <p:cNvSpPr/>
          <p:nvPr/>
        </p:nvSpPr>
        <p:spPr>
          <a:xfrm>
            <a:off x="94569" y="8759907"/>
            <a:ext cx="4824000" cy="288000"/>
          </a:xfrm>
          <a:prstGeom prst="rect">
            <a:avLst/>
          </a:prstGeom>
          <a:solidFill>
            <a:srgbClr val="687F00">
              <a:alpha val="3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6" name="Title 1">
            <a:extLst>
              <a:ext uri="{FF2B5EF4-FFF2-40B4-BE49-F238E27FC236}">
                <a16:creationId xmlns:a16="http://schemas.microsoft.com/office/drawing/2014/main" xmlns="" id="{70613DCA-CBED-4FE1-929E-5C4ADC579F35}"/>
              </a:ext>
            </a:extLst>
          </p:cNvPr>
          <p:cNvSpPr txBox="1">
            <a:spLocks/>
          </p:cNvSpPr>
          <p:nvPr/>
        </p:nvSpPr>
        <p:spPr>
          <a:xfrm>
            <a:off x="877137" y="8707794"/>
            <a:ext cx="2694854" cy="385576"/>
          </a:xfrm>
          <a:prstGeom prst="rect">
            <a:avLst/>
          </a:prstGeom>
        </p:spPr>
        <p:txBody>
          <a:bodyPr vert="horz" lIns="91440" tIns="45720" rIns="91440" bIns="45720" rtlCol="0" anchor="ctr">
            <a:no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gn="r"/>
            <a:endParaRPr lang="en-CA" sz="1600" dirty="0">
              <a:solidFill>
                <a:schemeClr val="bg1"/>
              </a:solidFill>
              <a:latin typeface="Corbel" panose="020B0503020204020204" pitchFamily="34" charset="0"/>
            </a:endParaRPr>
          </a:p>
        </p:txBody>
      </p:sp>
      <p:sp>
        <p:nvSpPr>
          <p:cNvPr id="4" name="Slide Number Placeholder 3">
            <a:extLst>
              <a:ext uri="{FF2B5EF4-FFF2-40B4-BE49-F238E27FC236}">
                <a16:creationId xmlns:a16="http://schemas.microsoft.com/office/drawing/2014/main" xmlns="" id="{D25F1781-9180-4E95-A8B5-57D44EE8013F}"/>
              </a:ext>
            </a:extLst>
          </p:cNvPr>
          <p:cNvSpPr>
            <a:spLocks noGrp="1"/>
          </p:cNvSpPr>
          <p:nvPr>
            <p:ph type="sldNum" sz="quarter" idx="12"/>
          </p:nvPr>
        </p:nvSpPr>
        <p:spPr>
          <a:xfrm>
            <a:off x="4509304" y="8671235"/>
            <a:ext cx="2313314" cy="486833"/>
          </a:xfrm>
        </p:spPr>
        <p:txBody>
          <a:bodyPr/>
          <a:lstStyle/>
          <a:p>
            <a:r>
              <a:rPr lang="en-CA" sz="1400" dirty="0">
                <a:solidFill>
                  <a:schemeClr val="bg1">
                    <a:lumMod val="50000"/>
                  </a:schemeClr>
                </a:solidFill>
                <a:latin typeface="Corbel" panose="020B0503020204020204" pitchFamily="34" charset="0"/>
              </a:rPr>
              <a:t> Annual Report - Page </a:t>
            </a:r>
            <a:fld id="{D1084EF6-8207-4E76-967A-509BCAA2E54A}" type="slidenum">
              <a:rPr lang="en-CA" sz="1400" smtClean="0">
                <a:solidFill>
                  <a:schemeClr val="bg1">
                    <a:lumMod val="50000"/>
                  </a:schemeClr>
                </a:solidFill>
                <a:latin typeface="Corbel" panose="020B0503020204020204" pitchFamily="34" charset="0"/>
              </a:rPr>
              <a:t>20</a:t>
            </a:fld>
            <a:endParaRPr lang="en-CA" sz="1400" dirty="0">
              <a:solidFill>
                <a:schemeClr val="bg1">
                  <a:lumMod val="50000"/>
                </a:schemeClr>
              </a:solidFill>
              <a:latin typeface="Corbel" panose="020B0503020204020204" pitchFamily="34" charset="0"/>
            </a:endParaRPr>
          </a:p>
        </p:txBody>
      </p:sp>
      <p:pic>
        <p:nvPicPr>
          <p:cNvPr id="7" name="image1.jpeg">
            <a:extLst>
              <a:ext uri="{FF2B5EF4-FFF2-40B4-BE49-F238E27FC236}">
                <a16:creationId xmlns:a16="http://schemas.microsoft.com/office/drawing/2014/main" xmlns="" id="{85199C14-85FF-47E4-BDCB-8A9F487C7901}"/>
              </a:ext>
            </a:extLst>
          </p:cNvPr>
          <p:cNvPicPr>
            <a:picLocks noChangeAspect="1"/>
          </p:cNvPicPr>
          <p:nvPr/>
        </p:nvPicPr>
        <p:blipFill rotWithShape="1">
          <a:blip r:embed="rId2" cstate="print"/>
          <a:srcRect r="73896"/>
          <a:stretch/>
        </p:blipFill>
        <p:spPr>
          <a:xfrm>
            <a:off x="5956381" y="439438"/>
            <a:ext cx="324822" cy="576000"/>
          </a:xfrm>
          <a:prstGeom prst="rect">
            <a:avLst/>
          </a:prstGeom>
        </p:spPr>
      </p:pic>
      <p:pic>
        <p:nvPicPr>
          <p:cNvPr id="8" name="Picture 7" descr="NorthShore Community Foundation - Financial Statements June 30 2019.pdf - Adobe Acrobat Pro DC">
            <a:extLst>
              <a:ext uri="{FF2B5EF4-FFF2-40B4-BE49-F238E27FC236}">
                <a16:creationId xmlns:a16="http://schemas.microsoft.com/office/drawing/2014/main" xmlns="" id="{1C8F9A36-5A7A-4064-9D79-2C89B9F8DAC7}"/>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11046" t="10685" r="15581" b="1399"/>
          <a:stretch/>
        </p:blipFill>
        <p:spPr>
          <a:xfrm>
            <a:off x="491214" y="1044251"/>
            <a:ext cx="5875573" cy="7657200"/>
          </a:xfrm>
          <a:prstGeom prst="rect">
            <a:avLst/>
          </a:prstGeom>
        </p:spPr>
      </p:pic>
    </p:spTree>
    <p:extLst>
      <p:ext uri="{BB962C8B-B14F-4D97-AF65-F5344CB8AC3E}">
        <p14:creationId xmlns:p14="http://schemas.microsoft.com/office/powerpoint/2010/main" val="233090332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xmlns="" id="{6DC34CC0-5479-46B5-ADE3-491DC631DF76}"/>
              </a:ext>
            </a:extLst>
          </p:cNvPr>
          <p:cNvSpPr/>
          <p:nvPr/>
        </p:nvSpPr>
        <p:spPr>
          <a:xfrm>
            <a:off x="94569" y="8759907"/>
            <a:ext cx="4824000" cy="288000"/>
          </a:xfrm>
          <a:prstGeom prst="rect">
            <a:avLst/>
          </a:prstGeom>
          <a:solidFill>
            <a:srgbClr val="687F00">
              <a:alpha val="3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6" name="Title 1">
            <a:extLst>
              <a:ext uri="{FF2B5EF4-FFF2-40B4-BE49-F238E27FC236}">
                <a16:creationId xmlns:a16="http://schemas.microsoft.com/office/drawing/2014/main" xmlns="" id="{70613DCA-CBED-4FE1-929E-5C4ADC579F35}"/>
              </a:ext>
            </a:extLst>
          </p:cNvPr>
          <p:cNvSpPr txBox="1">
            <a:spLocks/>
          </p:cNvSpPr>
          <p:nvPr/>
        </p:nvSpPr>
        <p:spPr>
          <a:xfrm>
            <a:off x="877137" y="8707794"/>
            <a:ext cx="2694854" cy="385576"/>
          </a:xfrm>
          <a:prstGeom prst="rect">
            <a:avLst/>
          </a:prstGeom>
        </p:spPr>
        <p:txBody>
          <a:bodyPr vert="horz" lIns="91440" tIns="45720" rIns="91440" bIns="45720" rtlCol="0" anchor="ctr">
            <a:no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gn="r"/>
            <a:endParaRPr lang="en-CA" sz="1600" dirty="0">
              <a:solidFill>
                <a:schemeClr val="bg1"/>
              </a:solidFill>
              <a:latin typeface="Corbel" panose="020B0503020204020204" pitchFamily="34" charset="0"/>
            </a:endParaRPr>
          </a:p>
        </p:txBody>
      </p:sp>
      <p:sp>
        <p:nvSpPr>
          <p:cNvPr id="4" name="Slide Number Placeholder 3">
            <a:extLst>
              <a:ext uri="{FF2B5EF4-FFF2-40B4-BE49-F238E27FC236}">
                <a16:creationId xmlns:a16="http://schemas.microsoft.com/office/drawing/2014/main" xmlns="" id="{D25F1781-9180-4E95-A8B5-57D44EE8013F}"/>
              </a:ext>
            </a:extLst>
          </p:cNvPr>
          <p:cNvSpPr>
            <a:spLocks noGrp="1"/>
          </p:cNvSpPr>
          <p:nvPr>
            <p:ph type="sldNum" sz="quarter" idx="12"/>
          </p:nvPr>
        </p:nvSpPr>
        <p:spPr>
          <a:xfrm>
            <a:off x="4509304" y="8671235"/>
            <a:ext cx="2313314" cy="486833"/>
          </a:xfrm>
        </p:spPr>
        <p:txBody>
          <a:bodyPr/>
          <a:lstStyle/>
          <a:p>
            <a:r>
              <a:rPr lang="en-CA" sz="1400" dirty="0">
                <a:solidFill>
                  <a:schemeClr val="bg1">
                    <a:lumMod val="50000"/>
                  </a:schemeClr>
                </a:solidFill>
                <a:latin typeface="Corbel" panose="020B0503020204020204" pitchFamily="34" charset="0"/>
              </a:rPr>
              <a:t> Annual Report - Page </a:t>
            </a:r>
            <a:fld id="{D1084EF6-8207-4E76-967A-509BCAA2E54A}" type="slidenum">
              <a:rPr lang="en-CA" sz="1400" smtClean="0">
                <a:solidFill>
                  <a:schemeClr val="bg1">
                    <a:lumMod val="50000"/>
                  </a:schemeClr>
                </a:solidFill>
                <a:latin typeface="Corbel" panose="020B0503020204020204" pitchFamily="34" charset="0"/>
              </a:rPr>
              <a:t>21</a:t>
            </a:fld>
            <a:endParaRPr lang="en-CA" sz="1400" dirty="0">
              <a:solidFill>
                <a:schemeClr val="bg1">
                  <a:lumMod val="50000"/>
                </a:schemeClr>
              </a:solidFill>
              <a:latin typeface="Corbel" panose="020B0503020204020204" pitchFamily="34" charset="0"/>
            </a:endParaRPr>
          </a:p>
        </p:txBody>
      </p:sp>
      <p:pic>
        <p:nvPicPr>
          <p:cNvPr id="7" name="image1.jpeg">
            <a:extLst>
              <a:ext uri="{FF2B5EF4-FFF2-40B4-BE49-F238E27FC236}">
                <a16:creationId xmlns:a16="http://schemas.microsoft.com/office/drawing/2014/main" xmlns="" id="{85199C14-85FF-47E4-BDCB-8A9F487C7901}"/>
              </a:ext>
            </a:extLst>
          </p:cNvPr>
          <p:cNvPicPr>
            <a:picLocks noChangeAspect="1"/>
          </p:cNvPicPr>
          <p:nvPr/>
        </p:nvPicPr>
        <p:blipFill rotWithShape="1">
          <a:blip r:embed="rId2" cstate="print"/>
          <a:srcRect r="73896"/>
          <a:stretch/>
        </p:blipFill>
        <p:spPr>
          <a:xfrm>
            <a:off x="5956381" y="439438"/>
            <a:ext cx="324822" cy="576000"/>
          </a:xfrm>
          <a:prstGeom prst="rect">
            <a:avLst/>
          </a:prstGeom>
        </p:spPr>
      </p:pic>
      <p:pic>
        <p:nvPicPr>
          <p:cNvPr id="8" name="Picture 7" descr="NorthShore Community Foundation - Financial Statements June 30 2019.pdf - Adobe Acrobat Pro DC">
            <a:extLst>
              <a:ext uri="{FF2B5EF4-FFF2-40B4-BE49-F238E27FC236}">
                <a16:creationId xmlns:a16="http://schemas.microsoft.com/office/drawing/2014/main" xmlns="" id="{A71859A7-972F-4426-9BE5-B0FE64F0E621}"/>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10572" t="10466" r="15740" b="1254"/>
          <a:stretch/>
        </p:blipFill>
        <p:spPr>
          <a:xfrm>
            <a:off x="490699" y="1038846"/>
            <a:ext cx="5876602" cy="7657200"/>
          </a:xfrm>
          <a:prstGeom prst="rect">
            <a:avLst/>
          </a:prstGeom>
        </p:spPr>
      </p:pic>
    </p:spTree>
    <p:extLst>
      <p:ext uri="{BB962C8B-B14F-4D97-AF65-F5344CB8AC3E}">
        <p14:creationId xmlns:p14="http://schemas.microsoft.com/office/powerpoint/2010/main" val="59527884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xmlns="" id="{6DC34CC0-5479-46B5-ADE3-491DC631DF76}"/>
              </a:ext>
            </a:extLst>
          </p:cNvPr>
          <p:cNvSpPr/>
          <p:nvPr/>
        </p:nvSpPr>
        <p:spPr>
          <a:xfrm>
            <a:off x="94569" y="8759907"/>
            <a:ext cx="4824000" cy="288000"/>
          </a:xfrm>
          <a:prstGeom prst="rect">
            <a:avLst/>
          </a:prstGeom>
          <a:solidFill>
            <a:srgbClr val="687F00">
              <a:alpha val="3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6" name="Title 1">
            <a:extLst>
              <a:ext uri="{FF2B5EF4-FFF2-40B4-BE49-F238E27FC236}">
                <a16:creationId xmlns:a16="http://schemas.microsoft.com/office/drawing/2014/main" xmlns="" id="{70613DCA-CBED-4FE1-929E-5C4ADC579F35}"/>
              </a:ext>
            </a:extLst>
          </p:cNvPr>
          <p:cNvSpPr txBox="1">
            <a:spLocks/>
          </p:cNvSpPr>
          <p:nvPr/>
        </p:nvSpPr>
        <p:spPr>
          <a:xfrm>
            <a:off x="877137" y="8707794"/>
            <a:ext cx="2694854" cy="385576"/>
          </a:xfrm>
          <a:prstGeom prst="rect">
            <a:avLst/>
          </a:prstGeom>
        </p:spPr>
        <p:txBody>
          <a:bodyPr vert="horz" lIns="91440" tIns="45720" rIns="91440" bIns="45720" rtlCol="0" anchor="ctr">
            <a:no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gn="r"/>
            <a:endParaRPr lang="en-CA" sz="1600" dirty="0">
              <a:solidFill>
                <a:schemeClr val="bg1"/>
              </a:solidFill>
              <a:latin typeface="Corbel" panose="020B0503020204020204" pitchFamily="34" charset="0"/>
            </a:endParaRPr>
          </a:p>
        </p:txBody>
      </p:sp>
      <p:sp>
        <p:nvSpPr>
          <p:cNvPr id="4" name="Slide Number Placeholder 3">
            <a:extLst>
              <a:ext uri="{FF2B5EF4-FFF2-40B4-BE49-F238E27FC236}">
                <a16:creationId xmlns:a16="http://schemas.microsoft.com/office/drawing/2014/main" xmlns="" id="{D25F1781-9180-4E95-A8B5-57D44EE8013F}"/>
              </a:ext>
            </a:extLst>
          </p:cNvPr>
          <p:cNvSpPr>
            <a:spLocks noGrp="1"/>
          </p:cNvSpPr>
          <p:nvPr>
            <p:ph type="sldNum" sz="quarter" idx="12"/>
          </p:nvPr>
        </p:nvSpPr>
        <p:spPr>
          <a:xfrm>
            <a:off x="4509304" y="8671235"/>
            <a:ext cx="2313314" cy="486833"/>
          </a:xfrm>
        </p:spPr>
        <p:txBody>
          <a:bodyPr/>
          <a:lstStyle/>
          <a:p>
            <a:r>
              <a:rPr lang="en-CA" sz="1400" dirty="0">
                <a:solidFill>
                  <a:schemeClr val="bg1">
                    <a:lumMod val="50000"/>
                  </a:schemeClr>
                </a:solidFill>
                <a:latin typeface="Corbel" panose="020B0503020204020204" pitchFamily="34" charset="0"/>
              </a:rPr>
              <a:t> Annual Report - Page </a:t>
            </a:r>
            <a:fld id="{D1084EF6-8207-4E76-967A-509BCAA2E54A}" type="slidenum">
              <a:rPr lang="en-CA" sz="1400" smtClean="0">
                <a:solidFill>
                  <a:schemeClr val="bg1">
                    <a:lumMod val="50000"/>
                  </a:schemeClr>
                </a:solidFill>
                <a:latin typeface="Corbel" panose="020B0503020204020204" pitchFamily="34" charset="0"/>
              </a:rPr>
              <a:t>22</a:t>
            </a:fld>
            <a:endParaRPr lang="en-CA" sz="1400" dirty="0">
              <a:solidFill>
                <a:schemeClr val="bg1">
                  <a:lumMod val="50000"/>
                </a:schemeClr>
              </a:solidFill>
              <a:latin typeface="Corbel" panose="020B0503020204020204" pitchFamily="34" charset="0"/>
            </a:endParaRPr>
          </a:p>
        </p:txBody>
      </p:sp>
      <p:pic>
        <p:nvPicPr>
          <p:cNvPr id="7" name="image1.jpeg">
            <a:extLst>
              <a:ext uri="{FF2B5EF4-FFF2-40B4-BE49-F238E27FC236}">
                <a16:creationId xmlns:a16="http://schemas.microsoft.com/office/drawing/2014/main" xmlns="" id="{85199C14-85FF-47E4-BDCB-8A9F487C7901}"/>
              </a:ext>
            </a:extLst>
          </p:cNvPr>
          <p:cNvPicPr>
            <a:picLocks noChangeAspect="1"/>
          </p:cNvPicPr>
          <p:nvPr/>
        </p:nvPicPr>
        <p:blipFill rotWithShape="1">
          <a:blip r:embed="rId2" cstate="print"/>
          <a:srcRect r="73896"/>
          <a:stretch/>
        </p:blipFill>
        <p:spPr>
          <a:xfrm>
            <a:off x="5956381" y="439438"/>
            <a:ext cx="324822" cy="576000"/>
          </a:xfrm>
          <a:prstGeom prst="rect">
            <a:avLst/>
          </a:prstGeom>
        </p:spPr>
      </p:pic>
      <p:pic>
        <p:nvPicPr>
          <p:cNvPr id="8" name="Picture 7" descr="NorthShore Community Foundation - Financial Statements June 30 2019.pdf - Adobe Acrobat Pro DC">
            <a:extLst>
              <a:ext uri="{FF2B5EF4-FFF2-40B4-BE49-F238E27FC236}">
                <a16:creationId xmlns:a16="http://schemas.microsoft.com/office/drawing/2014/main" xmlns="" id="{B54C22E2-3E25-4A96-9FC3-42BE6CDBCBEB}"/>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10493" t="10031" r="15661" b="2124"/>
          <a:stretch/>
        </p:blipFill>
        <p:spPr>
          <a:xfrm>
            <a:off x="469819" y="1038845"/>
            <a:ext cx="5918362" cy="7657200"/>
          </a:xfrm>
          <a:prstGeom prst="rect">
            <a:avLst/>
          </a:prstGeom>
        </p:spPr>
      </p:pic>
    </p:spTree>
    <p:extLst>
      <p:ext uri="{BB962C8B-B14F-4D97-AF65-F5344CB8AC3E}">
        <p14:creationId xmlns:p14="http://schemas.microsoft.com/office/powerpoint/2010/main" val="173661948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xmlns="" id="{6DC34CC0-5479-46B5-ADE3-491DC631DF76}"/>
              </a:ext>
            </a:extLst>
          </p:cNvPr>
          <p:cNvSpPr/>
          <p:nvPr/>
        </p:nvSpPr>
        <p:spPr>
          <a:xfrm>
            <a:off x="94569" y="8759907"/>
            <a:ext cx="4824000" cy="288000"/>
          </a:xfrm>
          <a:prstGeom prst="rect">
            <a:avLst/>
          </a:prstGeom>
          <a:solidFill>
            <a:srgbClr val="687F00">
              <a:alpha val="3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6" name="Title 1">
            <a:extLst>
              <a:ext uri="{FF2B5EF4-FFF2-40B4-BE49-F238E27FC236}">
                <a16:creationId xmlns:a16="http://schemas.microsoft.com/office/drawing/2014/main" xmlns="" id="{70613DCA-CBED-4FE1-929E-5C4ADC579F35}"/>
              </a:ext>
            </a:extLst>
          </p:cNvPr>
          <p:cNvSpPr txBox="1">
            <a:spLocks/>
          </p:cNvSpPr>
          <p:nvPr/>
        </p:nvSpPr>
        <p:spPr>
          <a:xfrm>
            <a:off x="877137" y="8707794"/>
            <a:ext cx="2694854" cy="385576"/>
          </a:xfrm>
          <a:prstGeom prst="rect">
            <a:avLst/>
          </a:prstGeom>
        </p:spPr>
        <p:txBody>
          <a:bodyPr vert="horz" lIns="91440" tIns="45720" rIns="91440" bIns="45720" rtlCol="0" anchor="ctr">
            <a:no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gn="r"/>
            <a:endParaRPr lang="en-CA" sz="1600" dirty="0">
              <a:solidFill>
                <a:schemeClr val="bg1"/>
              </a:solidFill>
              <a:latin typeface="Corbel" panose="020B0503020204020204" pitchFamily="34" charset="0"/>
            </a:endParaRPr>
          </a:p>
        </p:txBody>
      </p:sp>
      <p:sp>
        <p:nvSpPr>
          <p:cNvPr id="4" name="Slide Number Placeholder 3">
            <a:extLst>
              <a:ext uri="{FF2B5EF4-FFF2-40B4-BE49-F238E27FC236}">
                <a16:creationId xmlns:a16="http://schemas.microsoft.com/office/drawing/2014/main" xmlns="" id="{D25F1781-9180-4E95-A8B5-57D44EE8013F}"/>
              </a:ext>
            </a:extLst>
          </p:cNvPr>
          <p:cNvSpPr>
            <a:spLocks noGrp="1"/>
          </p:cNvSpPr>
          <p:nvPr>
            <p:ph type="sldNum" sz="quarter" idx="12"/>
          </p:nvPr>
        </p:nvSpPr>
        <p:spPr>
          <a:xfrm>
            <a:off x="4509304" y="8671235"/>
            <a:ext cx="2313314" cy="486833"/>
          </a:xfrm>
        </p:spPr>
        <p:txBody>
          <a:bodyPr/>
          <a:lstStyle/>
          <a:p>
            <a:r>
              <a:rPr lang="en-CA" sz="1400" dirty="0">
                <a:solidFill>
                  <a:schemeClr val="bg1">
                    <a:lumMod val="50000"/>
                  </a:schemeClr>
                </a:solidFill>
                <a:latin typeface="Corbel" panose="020B0503020204020204" pitchFamily="34" charset="0"/>
              </a:rPr>
              <a:t> Annual Report - Page </a:t>
            </a:r>
            <a:fld id="{D1084EF6-8207-4E76-967A-509BCAA2E54A}" type="slidenum">
              <a:rPr lang="en-CA" sz="1400" smtClean="0">
                <a:solidFill>
                  <a:schemeClr val="bg1">
                    <a:lumMod val="50000"/>
                  </a:schemeClr>
                </a:solidFill>
                <a:latin typeface="Corbel" panose="020B0503020204020204" pitchFamily="34" charset="0"/>
              </a:rPr>
              <a:t>23</a:t>
            </a:fld>
            <a:endParaRPr lang="en-CA" sz="1400" dirty="0">
              <a:solidFill>
                <a:schemeClr val="bg1">
                  <a:lumMod val="50000"/>
                </a:schemeClr>
              </a:solidFill>
              <a:latin typeface="Corbel" panose="020B0503020204020204" pitchFamily="34" charset="0"/>
            </a:endParaRPr>
          </a:p>
        </p:txBody>
      </p:sp>
      <p:pic>
        <p:nvPicPr>
          <p:cNvPr id="7" name="image1.jpeg">
            <a:extLst>
              <a:ext uri="{FF2B5EF4-FFF2-40B4-BE49-F238E27FC236}">
                <a16:creationId xmlns:a16="http://schemas.microsoft.com/office/drawing/2014/main" xmlns="" id="{85199C14-85FF-47E4-BDCB-8A9F487C7901}"/>
              </a:ext>
            </a:extLst>
          </p:cNvPr>
          <p:cNvPicPr>
            <a:picLocks noChangeAspect="1"/>
          </p:cNvPicPr>
          <p:nvPr/>
        </p:nvPicPr>
        <p:blipFill rotWithShape="1">
          <a:blip r:embed="rId2" cstate="print"/>
          <a:srcRect r="73896"/>
          <a:stretch/>
        </p:blipFill>
        <p:spPr>
          <a:xfrm>
            <a:off x="5956381" y="439438"/>
            <a:ext cx="324822" cy="576000"/>
          </a:xfrm>
          <a:prstGeom prst="rect">
            <a:avLst/>
          </a:prstGeom>
        </p:spPr>
      </p:pic>
      <p:pic>
        <p:nvPicPr>
          <p:cNvPr id="8" name="Picture 7" descr="NorthShore Community Foundation - Financial Statements June 30 2019.pdf - Adobe Acrobat Pro DC">
            <a:extLst>
              <a:ext uri="{FF2B5EF4-FFF2-40B4-BE49-F238E27FC236}">
                <a16:creationId xmlns:a16="http://schemas.microsoft.com/office/drawing/2014/main" xmlns="" id="{87B4CDFE-152D-4A84-865A-7CC8DAACF80A}"/>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10967" t="9814" r="15977" b="1543"/>
          <a:stretch/>
        </p:blipFill>
        <p:spPr>
          <a:xfrm>
            <a:off x="527786" y="1044254"/>
            <a:ext cx="5802428" cy="7657200"/>
          </a:xfrm>
          <a:prstGeom prst="rect">
            <a:avLst/>
          </a:prstGeom>
        </p:spPr>
      </p:pic>
    </p:spTree>
    <p:extLst>
      <p:ext uri="{BB962C8B-B14F-4D97-AF65-F5344CB8AC3E}">
        <p14:creationId xmlns:p14="http://schemas.microsoft.com/office/powerpoint/2010/main" val="161169990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xmlns="" id="{6DC34CC0-5479-46B5-ADE3-491DC631DF76}"/>
              </a:ext>
            </a:extLst>
          </p:cNvPr>
          <p:cNvSpPr/>
          <p:nvPr/>
        </p:nvSpPr>
        <p:spPr>
          <a:xfrm>
            <a:off x="94569" y="8759907"/>
            <a:ext cx="4824000" cy="288000"/>
          </a:xfrm>
          <a:prstGeom prst="rect">
            <a:avLst/>
          </a:prstGeom>
          <a:solidFill>
            <a:srgbClr val="687F00">
              <a:alpha val="3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6" name="Title 1">
            <a:extLst>
              <a:ext uri="{FF2B5EF4-FFF2-40B4-BE49-F238E27FC236}">
                <a16:creationId xmlns:a16="http://schemas.microsoft.com/office/drawing/2014/main" xmlns="" id="{70613DCA-CBED-4FE1-929E-5C4ADC579F35}"/>
              </a:ext>
            </a:extLst>
          </p:cNvPr>
          <p:cNvSpPr txBox="1">
            <a:spLocks/>
          </p:cNvSpPr>
          <p:nvPr/>
        </p:nvSpPr>
        <p:spPr>
          <a:xfrm>
            <a:off x="877137" y="8707794"/>
            <a:ext cx="2694854" cy="385576"/>
          </a:xfrm>
          <a:prstGeom prst="rect">
            <a:avLst/>
          </a:prstGeom>
        </p:spPr>
        <p:txBody>
          <a:bodyPr vert="horz" lIns="91440" tIns="45720" rIns="91440" bIns="45720" rtlCol="0" anchor="ctr">
            <a:no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gn="r"/>
            <a:endParaRPr lang="en-CA" sz="1600" dirty="0">
              <a:solidFill>
                <a:schemeClr val="bg1"/>
              </a:solidFill>
              <a:latin typeface="Corbel" panose="020B0503020204020204" pitchFamily="34" charset="0"/>
            </a:endParaRPr>
          </a:p>
        </p:txBody>
      </p:sp>
      <p:sp>
        <p:nvSpPr>
          <p:cNvPr id="4" name="Slide Number Placeholder 3">
            <a:extLst>
              <a:ext uri="{FF2B5EF4-FFF2-40B4-BE49-F238E27FC236}">
                <a16:creationId xmlns:a16="http://schemas.microsoft.com/office/drawing/2014/main" xmlns="" id="{D25F1781-9180-4E95-A8B5-57D44EE8013F}"/>
              </a:ext>
            </a:extLst>
          </p:cNvPr>
          <p:cNvSpPr>
            <a:spLocks noGrp="1"/>
          </p:cNvSpPr>
          <p:nvPr>
            <p:ph type="sldNum" sz="quarter" idx="12"/>
          </p:nvPr>
        </p:nvSpPr>
        <p:spPr>
          <a:xfrm>
            <a:off x="4509304" y="8671235"/>
            <a:ext cx="2313314" cy="486833"/>
          </a:xfrm>
        </p:spPr>
        <p:txBody>
          <a:bodyPr/>
          <a:lstStyle/>
          <a:p>
            <a:r>
              <a:rPr lang="en-CA" sz="1400" dirty="0">
                <a:solidFill>
                  <a:schemeClr val="bg1">
                    <a:lumMod val="50000"/>
                  </a:schemeClr>
                </a:solidFill>
                <a:latin typeface="Corbel" panose="020B0503020204020204" pitchFamily="34" charset="0"/>
              </a:rPr>
              <a:t> Annual Report - Page </a:t>
            </a:r>
            <a:fld id="{D1084EF6-8207-4E76-967A-509BCAA2E54A}" type="slidenum">
              <a:rPr lang="en-CA" sz="1400" smtClean="0">
                <a:solidFill>
                  <a:schemeClr val="bg1">
                    <a:lumMod val="50000"/>
                  </a:schemeClr>
                </a:solidFill>
                <a:latin typeface="Corbel" panose="020B0503020204020204" pitchFamily="34" charset="0"/>
              </a:rPr>
              <a:t>24</a:t>
            </a:fld>
            <a:endParaRPr lang="en-CA" sz="1400" dirty="0">
              <a:solidFill>
                <a:schemeClr val="bg1">
                  <a:lumMod val="50000"/>
                </a:schemeClr>
              </a:solidFill>
              <a:latin typeface="Corbel" panose="020B0503020204020204" pitchFamily="34" charset="0"/>
            </a:endParaRPr>
          </a:p>
        </p:txBody>
      </p:sp>
      <p:pic>
        <p:nvPicPr>
          <p:cNvPr id="7" name="image1.jpeg">
            <a:extLst>
              <a:ext uri="{FF2B5EF4-FFF2-40B4-BE49-F238E27FC236}">
                <a16:creationId xmlns:a16="http://schemas.microsoft.com/office/drawing/2014/main" xmlns="" id="{85199C14-85FF-47E4-BDCB-8A9F487C7901}"/>
              </a:ext>
            </a:extLst>
          </p:cNvPr>
          <p:cNvPicPr>
            <a:picLocks noChangeAspect="1"/>
          </p:cNvPicPr>
          <p:nvPr/>
        </p:nvPicPr>
        <p:blipFill rotWithShape="1">
          <a:blip r:embed="rId2" cstate="print"/>
          <a:srcRect r="73896"/>
          <a:stretch/>
        </p:blipFill>
        <p:spPr>
          <a:xfrm>
            <a:off x="5956381" y="439438"/>
            <a:ext cx="324822" cy="576000"/>
          </a:xfrm>
          <a:prstGeom prst="rect">
            <a:avLst/>
          </a:prstGeom>
        </p:spPr>
      </p:pic>
      <p:pic>
        <p:nvPicPr>
          <p:cNvPr id="8" name="Picture 7" descr="NorthShore Community Foundation - Financial Statements June 30 2019.pdf - Adobe Acrobat Pro DC">
            <a:extLst>
              <a:ext uri="{FF2B5EF4-FFF2-40B4-BE49-F238E27FC236}">
                <a16:creationId xmlns:a16="http://schemas.microsoft.com/office/drawing/2014/main" xmlns="" id="{CCAF3605-4EA7-4349-8E21-B9F4DE741CC3}"/>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10809" t="9886" r="15819" b="1254"/>
          <a:stretch/>
        </p:blipFill>
        <p:spPr>
          <a:xfrm>
            <a:off x="522389" y="1064830"/>
            <a:ext cx="5813222" cy="7657200"/>
          </a:xfrm>
          <a:prstGeom prst="rect">
            <a:avLst/>
          </a:prstGeom>
        </p:spPr>
      </p:pic>
    </p:spTree>
    <p:extLst>
      <p:ext uri="{BB962C8B-B14F-4D97-AF65-F5344CB8AC3E}">
        <p14:creationId xmlns:p14="http://schemas.microsoft.com/office/powerpoint/2010/main" val="390740789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xmlns="" id="{6DC34CC0-5479-46B5-ADE3-491DC631DF76}"/>
              </a:ext>
            </a:extLst>
          </p:cNvPr>
          <p:cNvSpPr/>
          <p:nvPr/>
        </p:nvSpPr>
        <p:spPr>
          <a:xfrm>
            <a:off x="94569" y="8759907"/>
            <a:ext cx="4824000" cy="288000"/>
          </a:xfrm>
          <a:prstGeom prst="rect">
            <a:avLst/>
          </a:prstGeom>
          <a:solidFill>
            <a:srgbClr val="687F00">
              <a:alpha val="3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6" name="Title 1">
            <a:extLst>
              <a:ext uri="{FF2B5EF4-FFF2-40B4-BE49-F238E27FC236}">
                <a16:creationId xmlns:a16="http://schemas.microsoft.com/office/drawing/2014/main" xmlns="" id="{70613DCA-CBED-4FE1-929E-5C4ADC579F35}"/>
              </a:ext>
            </a:extLst>
          </p:cNvPr>
          <p:cNvSpPr txBox="1">
            <a:spLocks/>
          </p:cNvSpPr>
          <p:nvPr/>
        </p:nvSpPr>
        <p:spPr>
          <a:xfrm>
            <a:off x="877137" y="8707794"/>
            <a:ext cx="2694854" cy="385576"/>
          </a:xfrm>
          <a:prstGeom prst="rect">
            <a:avLst/>
          </a:prstGeom>
        </p:spPr>
        <p:txBody>
          <a:bodyPr vert="horz" lIns="91440" tIns="45720" rIns="91440" bIns="45720" rtlCol="0" anchor="ctr">
            <a:no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gn="r"/>
            <a:endParaRPr lang="en-CA" sz="1600" dirty="0">
              <a:solidFill>
                <a:schemeClr val="bg1"/>
              </a:solidFill>
              <a:latin typeface="Corbel" panose="020B0503020204020204" pitchFamily="34" charset="0"/>
            </a:endParaRPr>
          </a:p>
        </p:txBody>
      </p:sp>
      <p:sp>
        <p:nvSpPr>
          <p:cNvPr id="4" name="Slide Number Placeholder 3">
            <a:extLst>
              <a:ext uri="{FF2B5EF4-FFF2-40B4-BE49-F238E27FC236}">
                <a16:creationId xmlns:a16="http://schemas.microsoft.com/office/drawing/2014/main" xmlns="" id="{D25F1781-9180-4E95-A8B5-57D44EE8013F}"/>
              </a:ext>
            </a:extLst>
          </p:cNvPr>
          <p:cNvSpPr>
            <a:spLocks noGrp="1"/>
          </p:cNvSpPr>
          <p:nvPr>
            <p:ph type="sldNum" sz="quarter" idx="12"/>
          </p:nvPr>
        </p:nvSpPr>
        <p:spPr>
          <a:xfrm>
            <a:off x="4509304" y="8671235"/>
            <a:ext cx="2313314" cy="486833"/>
          </a:xfrm>
        </p:spPr>
        <p:txBody>
          <a:bodyPr/>
          <a:lstStyle/>
          <a:p>
            <a:r>
              <a:rPr lang="en-CA" sz="1400" dirty="0">
                <a:solidFill>
                  <a:schemeClr val="bg1">
                    <a:lumMod val="50000"/>
                  </a:schemeClr>
                </a:solidFill>
                <a:latin typeface="Corbel" panose="020B0503020204020204" pitchFamily="34" charset="0"/>
              </a:rPr>
              <a:t> Annual Report - Page </a:t>
            </a:r>
            <a:fld id="{D1084EF6-8207-4E76-967A-509BCAA2E54A}" type="slidenum">
              <a:rPr lang="en-CA" sz="1400" smtClean="0">
                <a:solidFill>
                  <a:schemeClr val="bg1">
                    <a:lumMod val="50000"/>
                  </a:schemeClr>
                </a:solidFill>
                <a:latin typeface="Corbel" panose="020B0503020204020204" pitchFamily="34" charset="0"/>
              </a:rPr>
              <a:t>25</a:t>
            </a:fld>
            <a:endParaRPr lang="en-CA" sz="1400" dirty="0">
              <a:solidFill>
                <a:schemeClr val="bg1">
                  <a:lumMod val="50000"/>
                </a:schemeClr>
              </a:solidFill>
              <a:latin typeface="Corbel" panose="020B0503020204020204" pitchFamily="34" charset="0"/>
            </a:endParaRPr>
          </a:p>
        </p:txBody>
      </p:sp>
      <p:pic>
        <p:nvPicPr>
          <p:cNvPr id="7" name="image1.jpeg">
            <a:extLst>
              <a:ext uri="{FF2B5EF4-FFF2-40B4-BE49-F238E27FC236}">
                <a16:creationId xmlns:a16="http://schemas.microsoft.com/office/drawing/2014/main" xmlns="" id="{85199C14-85FF-47E4-BDCB-8A9F487C7901}"/>
              </a:ext>
            </a:extLst>
          </p:cNvPr>
          <p:cNvPicPr>
            <a:picLocks noChangeAspect="1"/>
          </p:cNvPicPr>
          <p:nvPr/>
        </p:nvPicPr>
        <p:blipFill rotWithShape="1">
          <a:blip r:embed="rId2" cstate="print"/>
          <a:srcRect r="73896"/>
          <a:stretch/>
        </p:blipFill>
        <p:spPr>
          <a:xfrm>
            <a:off x="5956381" y="439438"/>
            <a:ext cx="324822" cy="576000"/>
          </a:xfrm>
          <a:prstGeom prst="rect">
            <a:avLst/>
          </a:prstGeom>
        </p:spPr>
      </p:pic>
      <p:pic>
        <p:nvPicPr>
          <p:cNvPr id="8" name="Picture 7" descr="NorthShore Community Foundation - Financial Statements June 30 2019.pdf - Adobe Acrobat Pro DC">
            <a:extLst>
              <a:ext uri="{FF2B5EF4-FFF2-40B4-BE49-F238E27FC236}">
                <a16:creationId xmlns:a16="http://schemas.microsoft.com/office/drawing/2014/main" xmlns="" id="{16ED3BDC-4F3F-40F4-88FF-70DF719611B2}"/>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10335" t="9814" r="14951" b="1326"/>
          <a:stretch/>
        </p:blipFill>
        <p:spPr>
          <a:xfrm>
            <a:off x="469257" y="1055075"/>
            <a:ext cx="5919486" cy="7657200"/>
          </a:xfrm>
          <a:prstGeom prst="rect">
            <a:avLst/>
          </a:prstGeom>
        </p:spPr>
      </p:pic>
    </p:spTree>
    <p:extLst>
      <p:ext uri="{BB962C8B-B14F-4D97-AF65-F5344CB8AC3E}">
        <p14:creationId xmlns:p14="http://schemas.microsoft.com/office/powerpoint/2010/main" val="33152765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xmlns="" id="{6DC34CC0-5479-46B5-ADE3-491DC631DF76}"/>
              </a:ext>
            </a:extLst>
          </p:cNvPr>
          <p:cNvSpPr/>
          <p:nvPr/>
        </p:nvSpPr>
        <p:spPr>
          <a:xfrm>
            <a:off x="94569" y="8759907"/>
            <a:ext cx="4824000" cy="288000"/>
          </a:xfrm>
          <a:prstGeom prst="rect">
            <a:avLst/>
          </a:prstGeom>
          <a:solidFill>
            <a:srgbClr val="687F00">
              <a:alpha val="3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6" name="Title 1">
            <a:extLst>
              <a:ext uri="{FF2B5EF4-FFF2-40B4-BE49-F238E27FC236}">
                <a16:creationId xmlns:a16="http://schemas.microsoft.com/office/drawing/2014/main" xmlns="" id="{70613DCA-CBED-4FE1-929E-5C4ADC579F35}"/>
              </a:ext>
            </a:extLst>
          </p:cNvPr>
          <p:cNvSpPr txBox="1">
            <a:spLocks/>
          </p:cNvSpPr>
          <p:nvPr/>
        </p:nvSpPr>
        <p:spPr>
          <a:xfrm>
            <a:off x="877137" y="8707794"/>
            <a:ext cx="2694854" cy="385576"/>
          </a:xfrm>
          <a:prstGeom prst="rect">
            <a:avLst/>
          </a:prstGeom>
        </p:spPr>
        <p:txBody>
          <a:bodyPr vert="horz" lIns="91440" tIns="45720" rIns="91440" bIns="45720" rtlCol="0" anchor="ctr">
            <a:no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gn="r"/>
            <a:endParaRPr lang="en-CA" sz="1600" dirty="0">
              <a:solidFill>
                <a:schemeClr val="bg1"/>
              </a:solidFill>
              <a:latin typeface="Corbel" panose="020B0503020204020204" pitchFamily="34" charset="0"/>
            </a:endParaRPr>
          </a:p>
        </p:txBody>
      </p:sp>
      <p:sp>
        <p:nvSpPr>
          <p:cNvPr id="4" name="Slide Number Placeholder 3">
            <a:extLst>
              <a:ext uri="{FF2B5EF4-FFF2-40B4-BE49-F238E27FC236}">
                <a16:creationId xmlns:a16="http://schemas.microsoft.com/office/drawing/2014/main" xmlns="" id="{D25F1781-9180-4E95-A8B5-57D44EE8013F}"/>
              </a:ext>
            </a:extLst>
          </p:cNvPr>
          <p:cNvSpPr>
            <a:spLocks noGrp="1"/>
          </p:cNvSpPr>
          <p:nvPr>
            <p:ph type="sldNum" sz="quarter" idx="12"/>
          </p:nvPr>
        </p:nvSpPr>
        <p:spPr>
          <a:xfrm>
            <a:off x="4509304" y="8671235"/>
            <a:ext cx="2313314" cy="486833"/>
          </a:xfrm>
        </p:spPr>
        <p:txBody>
          <a:bodyPr/>
          <a:lstStyle/>
          <a:p>
            <a:r>
              <a:rPr lang="en-CA" sz="1400" dirty="0">
                <a:solidFill>
                  <a:schemeClr val="bg1">
                    <a:lumMod val="50000"/>
                  </a:schemeClr>
                </a:solidFill>
                <a:latin typeface="Corbel" panose="020B0503020204020204" pitchFamily="34" charset="0"/>
              </a:rPr>
              <a:t> Annual Report - Page </a:t>
            </a:r>
            <a:fld id="{D1084EF6-8207-4E76-967A-509BCAA2E54A}" type="slidenum">
              <a:rPr lang="en-CA" sz="1400" smtClean="0">
                <a:solidFill>
                  <a:schemeClr val="bg1">
                    <a:lumMod val="50000"/>
                  </a:schemeClr>
                </a:solidFill>
                <a:latin typeface="Corbel" panose="020B0503020204020204" pitchFamily="34" charset="0"/>
              </a:rPr>
              <a:t>26</a:t>
            </a:fld>
            <a:endParaRPr lang="en-CA" sz="1400" dirty="0">
              <a:solidFill>
                <a:schemeClr val="bg1">
                  <a:lumMod val="50000"/>
                </a:schemeClr>
              </a:solidFill>
              <a:latin typeface="Corbel" panose="020B0503020204020204" pitchFamily="34" charset="0"/>
            </a:endParaRPr>
          </a:p>
        </p:txBody>
      </p:sp>
      <p:pic>
        <p:nvPicPr>
          <p:cNvPr id="7" name="image1.jpeg">
            <a:extLst>
              <a:ext uri="{FF2B5EF4-FFF2-40B4-BE49-F238E27FC236}">
                <a16:creationId xmlns:a16="http://schemas.microsoft.com/office/drawing/2014/main" xmlns="" id="{85199C14-85FF-47E4-BDCB-8A9F487C7901}"/>
              </a:ext>
            </a:extLst>
          </p:cNvPr>
          <p:cNvPicPr>
            <a:picLocks noChangeAspect="1"/>
          </p:cNvPicPr>
          <p:nvPr/>
        </p:nvPicPr>
        <p:blipFill rotWithShape="1">
          <a:blip r:embed="rId2" cstate="print"/>
          <a:srcRect r="73896"/>
          <a:stretch/>
        </p:blipFill>
        <p:spPr>
          <a:xfrm>
            <a:off x="5956381" y="439438"/>
            <a:ext cx="324822" cy="576000"/>
          </a:xfrm>
          <a:prstGeom prst="rect">
            <a:avLst/>
          </a:prstGeom>
        </p:spPr>
      </p:pic>
      <p:sp>
        <p:nvSpPr>
          <p:cNvPr id="9" name="Slide Number Placeholder 3">
            <a:extLst>
              <a:ext uri="{FF2B5EF4-FFF2-40B4-BE49-F238E27FC236}">
                <a16:creationId xmlns:a16="http://schemas.microsoft.com/office/drawing/2014/main" xmlns="" id="{A0CD9DD3-9003-46F2-92AA-CAB80FEEA0B8}"/>
              </a:ext>
            </a:extLst>
          </p:cNvPr>
          <p:cNvSpPr txBox="1">
            <a:spLocks/>
          </p:cNvSpPr>
          <p:nvPr/>
        </p:nvSpPr>
        <p:spPr>
          <a:xfrm>
            <a:off x="576797" y="484022"/>
            <a:ext cx="5379584" cy="8077052"/>
          </a:xfrm>
          <a:prstGeom prst="rect">
            <a:avLst/>
          </a:prstGeom>
        </p:spPr>
        <p:txBody>
          <a:bodyPr vert="horz" lIns="91440" tIns="45720" rIns="91440" bIns="45720" rtlCol="0" anchor="t"/>
          <a:lstStyle>
            <a:defPPr>
              <a:defRPr lang="en-US"/>
            </a:defPPr>
            <a:lvl1pPr marL="0" algn="r" defTabSz="457200" rtl="0" eaLnBrk="1" latinLnBrk="0" hangingPunct="1">
              <a:defRPr sz="9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CA" sz="2400" dirty="0">
                <a:solidFill>
                  <a:srgbClr val="687F00"/>
                </a:solidFill>
                <a:latin typeface="Corbel" panose="020B0503020204020204" pitchFamily="34" charset="0"/>
              </a:rPr>
              <a:t>2018-2019 Board of Directors</a:t>
            </a:r>
          </a:p>
          <a:p>
            <a:pPr algn="l"/>
            <a:endParaRPr lang="en-CA" sz="2400" dirty="0">
              <a:solidFill>
                <a:srgbClr val="687F00"/>
              </a:solidFill>
              <a:latin typeface="Corbel" panose="020B0503020204020204" pitchFamily="34" charset="0"/>
            </a:endParaRPr>
          </a:p>
          <a:p>
            <a:pPr algn="l"/>
            <a:endParaRPr lang="en-CA" sz="1200" dirty="0">
              <a:solidFill>
                <a:schemeClr val="tx1"/>
              </a:solidFill>
              <a:latin typeface="Corbel" panose="020B0503020204020204" pitchFamily="34" charset="0"/>
            </a:endParaRPr>
          </a:p>
          <a:p>
            <a:pPr algn="l"/>
            <a:endParaRPr lang="en-CA" sz="1200" dirty="0">
              <a:solidFill>
                <a:schemeClr val="tx1"/>
              </a:solidFill>
              <a:latin typeface="Corbel" panose="020B0503020204020204" pitchFamily="34" charset="0"/>
            </a:endParaRPr>
          </a:p>
          <a:p>
            <a:pPr algn="l"/>
            <a:endParaRPr lang="en-CA" sz="1200" dirty="0">
              <a:solidFill>
                <a:schemeClr val="tx1"/>
              </a:solidFill>
              <a:latin typeface="Corbel" panose="020B0503020204020204" pitchFamily="34" charset="0"/>
            </a:endParaRPr>
          </a:p>
          <a:p>
            <a:pPr algn="l"/>
            <a:endParaRPr lang="en-CA" sz="1200" dirty="0">
              <a:solidFill>
                <a:schemeClr val="tx1"/>
              </a:solidFill>
              <a:latin typeface="Corbel" panose="020B0503020204020204" pitchFamily="34" charset="0"/>
            </a:endParaRPr>
          </a:p>
          <a:p>
            <a:pPr algn="l"/>
            <a:endParaRPr lang="en-CA" sz="1200" dirty="0">
              <a:solidFill>
                <a:schemeClr val="tx1"/>
              </a:solidFill>
              <a:latin typeface="Corbel" panose="020B0503020204020204" pitchFamily="34" charset="0"/>
            </a:endParaRPr>
          </a:p>
          <a:p>
            <a:pPr algn="l"/>
            <a:endParaRPr lang="en-CA" sz="1200" dirty="0">
              <a:solidFill>
                <a:schemeClr val="tx1"/>
              </a:solidFill>
              <a:latin typeface="Corbel" panose="020B0503020204020204" pitchFamily="34" charset="0"/>
            </a:endParaRPr>
          </a:p>
          <a:p>
            <a:pPr algn="l"/>
            <a:endParaRPr lang="en-CA" sz="1200" dirty="0">
              <a:solidFill>
                <a:schemeClr val="tx1"/>
              </a:solidFill>
              <a:latin typeface="Corbel" panose="020B0503020204020204" pitchFamily="34" charset="0"/>
            </a:endParaRPr>
          </a:p>
          <a:p>
            <a:pPr algn="l"/>
            <a:endParaRPr lang="en-CA" sz="1200" dirty="0">
              <a:solidFill>
                <a:schemeClr val="tx1"/>
              </a:solidFill>
              <a:latin typeface="Corbel" panose="020B0503020204020204" pitchFamily="34" charset="0"/>
            </a:endParaRPr>
          </a:p>
          <a:p>
            <a:pPr algn="l"/>
            <a:endParaRPr lang="en-CA" sz="1200" dirty="0">
              <a:solidFill>
                <a:schemeClr val="tx1"/>
              </a:solidFill>
              <a:latin typeface="Corbel" panose="020B0503020204020204" pitchFamily="34" charset="0"/>
            </a:endParaRPr>
          </a:p>
          <a:p>
            <a:pPr algn="l"/>
            <a:endParaRPr lang="en-CA" sz="1200" dirty="0">
              <a:solidFill>
                <a:schemeClr val="tx1"/>
              </a:solidFill>
              <a:latin typeface="Corbel" panose="020B0503020204020204" pitchFamily="34" charset="0"/>
            </a:endParaRPr>
          </a:p>
          <a:p>
            <a:pPr algn="l"/>
            <a:endParaRPr lang="en-CA" sz="1200" dirty="0">
              <a:solidFill>
                <a:schemeClr val="tx1"/>
              </a:solidFill>
              <a:latin typeface="Corbel" panose="020B0503020204020204" pitchFamily="34" charset="0"/>
            </a:endParaRPr>
          </a:p>
          <a:p>
            <a:pPr algn="l"/>
            <a:endParaRPr lang="en-CA" sz="1200" dirty="0">
              <a:solidFill>
                <a:schemeClr val="tx1"/>
              </a:solidFill>
              <a:latin typeface="Corbel" panose="020B0503020204020204" pitchFamily="34" charset="0"/>
            </a:endParaRPr>
          </a:p>
          <a:p>
            <a:pPr algn="l"/>
            <a:endParaRPr lang="en-CA" sz="1200" dirty="0">
              <a:solidFill>
                <a:schemeClr val="tx1"/>
              </a:solidFill>
              <a:latin typeface="Corbel" panose="020B0503020204020204" pitchFamily="34" charset="0"/>
            </a:endParaRPr>
          </a:p>
          <a:p>
            <a:pPr algn="l"/>
            <a:endParaRPr lang="en-CA" sz="1200" dirty="0">
              <a:solidFill>
                <a:schemeClr val="tx1"/>
              </a:solidFill>
              <a:latin typeface="Corbel" panose="020B0503020204020204" pitchFamily="34" charset="0"/>
            </a:endParaRPr>
          </a:p>
          <a:p>
            <a:pPr algn="l"/>
            <a:endParaRPr lang="en-CA" sz="1200" dirty="0">
              <a:solidFill>
                <a:schemeClr val="tx1"/>
              </a:solidFill>
              <a:latin typeface="Corbel" panose="020B0503020204020204" pitchFamily="34" charset="0"/>
            </a:endParaRPr>
          </a:p>
          <a:p>
            <a:pPr algn="l"/>
            <a:endParaRPr lang="en-CA" sz="1200" dirty="0">
              <a:solidFill>
                <a:schemeClr val="tx1"/>
              </a:solidFill>
              <a:latin typeface="Corbel" panose="020B0503020204020204" pitchFamily="34" charset="0"/>
            </a:endParaRPr>
          </a:p>
          <a:p>
            <a:pPr algn="l"/>
            <a:endParaRPr lang="en-CA" sz="1200" dirty="0">
              <a:solidFill>
                <a:schemeClr val="tx1"/>
              </a:solidFill>
              <a:latin typeface="Corbel" panose="020B0503020204020204" pitchFamily="34" charset="0"/>
            </a:endParaRPr>
          </a:p>
          <a:p>
            <a:pPr algn="l"/>
            <a:endParaRPr lang="en-CA" sz="1200" dirty="0">
              <a:solidFill>
                <a:schemeClr val="tx1"/>
              </a:solidFill>
              <a:latin typeface="Corbel" panose="020B0503020204020204" pitchFamily="34" charset="0"/>
            </a:endParaRPr>
          </a:p>
          <a:p>
            <a:pPr algn="l"/>
            <a:endParaRPr lang="en-CA" sz="1200" dirty="0">
              <a:solidFill>
                <a:schemeClr val="tx1"/>
              </a:solidFill>
              <a:latin typeface="Corbel" panose="020B0503020204020204" pitchFamily="34" charset="0"/>
            </a:endParaRPr>
          </a:p>
          <a:p>
            <a:pPr algn="l"/>
            <a:endParaRPr lang="en-CA" sz="1200" dirty="0">
              <a:solidFill>
                <a:schemeClr val="tx1"/>
              </a:solidFill>
              <a:latin typeface="Corbel" panose="020B0503020204020204" pitchFamily="34" charset="0"/>
            </a:endParaRPr>
          </a:p>
          <a:p>
            <a:pPr algn="l"/>
            <a:endParaRPr lang="en-CA" sz="1200" dirty="0">
              <a:solidFill>
                <a:schemeClr val="tx1"/>
              </a:solidFill>
              <a:latin typeface="Corbel" panose="020B0503020204020204" pitchFamily="34" charset="0"/>
            </a:endParaRPr>
          </a:p>
          <a:p>
            <a:pPr algn="l"/>
            <a:endParaRPr lang="en-CA" sz="1200" dirty="0">
              <a:solidFill>
                <a:schemeClr val="tx1"/>
              </a:solidFill>
              <a:latin typeface="Corbel" panose="020B0503020204020204" pitchFamily="34" charset="0"/>
            </a:endParaRPr>
          </a:p>
          <a:p>
            <a:pPr algn="l"/>
            <a:endParaRPr lang="en-CA" sz="1200" dirty="0">
              <a:solidFill>
                <a:schemeClr val="tx1"/>
              </a:solidFill>
              <a:latin typeface="Corbel" panose="020B0503020204020204" pitchFamily="34" charset="0"/>
            </a:endParaRPr>
          </a:p>
          <a:p>
            <a:pPr algn="l"/>
            <a:endParaRPr lang="en-CA" sz="1200" dirty="0">
              <a:solidFill>
                <a:schemeClr val="tx1"/>
              </a:solidFill>
              <a:latin typeface="Corbel" panose="020B0503020204020204" pitchFamily="34" charset="0"/>
            </a:endParaRPr>
          </a:p>
          <a:p>
            <a:pPr algn="l"/>
            <a:endParaRPr lang="en-CA" sz="1200" dirty="0">
              <a:solidFill>
                <a:schemeClr val="tx1"/>
              </a:solidFill>
              <a:latin typeface="Corbel" panose="020B0503020204020204" pitchFamily="34" charset="0"/>
            </a:endParaRPr>
          </a:p>
          <a:p>
            <a:pPr algn="l"/>
            <a:endParaRPr lang="en-CA" sz="1200" dirty="0">
              <a:solidFill>
                <a:schemeClr val="tx1"/>
              </a:solidFill>
              <a:latin typeface="Corbel" panose="020B0503020204020204" pitchFamily="34" charset="0"/>
            </a:endParaRPr>
          </a:p>
          <a:p>
            <a:pPr algn="l"/>
            <a:endParaRPr lang="en-CA" sz="1200" dirty="0">
              <a:solidFill>
                <a:schemeClr val="tx1"/>
              </a:solidFill>
              <a:latin typeface="Corbel" panose="020B0503020204020204" pitchFamily="34" charset="0"/>
            </a:endParaRPr>
          </a:p>
          <a:p>
            <a:pPr algn="l"/>
            <a:endParaRPr lang="en-CA" sz="1200" dirty="0">
              <a:solidFill>
                <a:schemeClr val="tx1"/>
              </a:solidFill>
              <a:latin typeface="Corbel" panose="020B0503020204020204" pitchFamily="34" charset="0"/>
            </a:endParaRPr>
          </a:p>
          <a:p>
            <a:pPr algn="l"/>
            <a:endParaRPr lang="en-CA" sz="1200" dirty="0">
              <a:solidFill>
                <a:schemeClr val="tx1"/>
              </a:solidFill>
              <a:latin typeface="Corbel" panose="020B0503020204020204" pitchFamily="34" charset="0"/>
            </a:endParaRPr>
          </a:p>
          <a:p>
            <a:pPr algn="l"/>
            <a:endParaRPr lang="en-CA" sz="1200" dirty="0">
              <a:solidFill>
                <a:schemeClr val="tx1"/>
              </a:solidFill>
              <a:latin typeface="Corbel" panose="020B0503020204020204" pitchFamily="34" charset="0"/>
            </a:endParaRPr>
          </a:p>
          <a:p>
            <a:pPr algn="l"/>
            <a:endParaRPr lang="en-CA" sz="1200" dirty="0">
              <a:solidFill>
                <a:schemeClr val="tx1"/>
              </a:solidFill>
              <a:latin typeface="Corbel" panose="020B0503020204020204" pitchFamily="34" charset="0"/>
            </a:endParaRPr>
          </a:p>
          <a:p>
            <a:pPr algn="ctr"/>
            <a:endParaRPr lang="en-CA" sz="1200" dirty="0">
              <a:solidFill>
                <a:schemeClr val="tx1"/>
              </a:solidFill>
              <a:latin typeface="Corbel" panose="020B0503020204020204" pitchFamily="34" charset="0"/>
            </a:endParaRPr>
          </a:p>
          <a:p>
            <a:pPr algn="l"/>
            <a:r>
              <a:rPr lang="en-US" b="1" dirty="0"/>
              <a:t>North Shore Community Foundation</a:t>
            </a:r>
            <a:endParaRPr lang="en-CA" b="1" dirty="0"/>
          </a:p>
          <a:p>
            <a:pPr algn="l"/>
            <a:r>
              <a:rPr lang="en-US" dirty="0"/>
              <a:t>PO Box 37104 Lonsdale</a:t>
            </a:r>
            <a:endParaRPr lang="en-CA" dirty="0"/>
          </a:p>
          <a:p>
            <a:pPr algn="l"/>
            <a:r>
              <a:rPr lang="en-US" dirty="0"/>
              <a:t>North Vancouver, BC V7N 4M0 T: 604.998.4460</a:t>
            </a:r>
            <a:endParaRPr lang="en-CA" dirty="0"/>
          </a:p>
          <a:p>
            <a:pPr algn="l"/>
            <a:r>
              <a:rPr lang="en-US" dirty="0"/>
              <a:t>E: </a:t>
            </a:r>
            <a:r>
              <a:rPr lang="en-US" dirty="0">
                <a:hlinkClick r:id="rId3"/>
              </a:rPr>
              <a:t>info@nscommunityfoundation.com</a:t>
            </a:r>
            <a:r>
              <a:rPr lang="en-US" dirty="0"/>
              <a:t> W: </a:t>
            </a:r>
            <a:r>
              <a:rPr lang="en-US" dirty="0">
                <a:hlinkClick r:id="rId4"/>
              </a:rPr>
              <a:t>www.nscommunityfoundation.com</a:t>
            </a:r>
            <a:endParaRPr lang="en-CA" dirty="0"/>
          </a:p>
          <a:p>
            <a:pPr algn="l"/>
            <a:r>
              <a:rPr lang="en-US" dirty="0"/>
              <a:t> </a:t>
            </a:r>
            <a:endParaRPr lang="en-CA" dirty="0"/>
          </a:p>
          <a:p>
            <a:pPr algn="l"/>
            <a:r>
              <a:rPr lang="en-US" i="1" dirty="0"/>
              <a:t>North Shore Community Foundation 2019 Annual Report CRA No. 891642043 RR0001</a:t>
            </a:r>
            <a:endParaRPr lang="en-CA" dirty="0"/>
          </a:p>
          <a:p>
            <a:pPr algn="l"/>
            <a:endParaRPr lang="en-CA" sz="1200" dirty="0">
              <a:solidFill>
                <a:schemeClr val="tx1"/>
              </a:solidFill>
              <a:latin typeface="Corbel" panose="020B0503020204020204" pitchFamily="34" charset="0"/>
            </a:endParaRPr>
          </a:p>
          <a:p>
            <a:pPr algn="l"/>
            <a:endParaRPr lang="en-CA" sz="1200" dirty="0">
              <a:solidFill>
                <a:schemeClr val="tx1"/>
              </a:solidFill>
              <a:latin typeface="Corbel" panose="020B0503020204020204" pitchFamily="34" charset="0"/>
            </a:endParaRPr>
          </a:p>
          <a:p>
            <a:pPr algn="l"/>
            <a:endParaRPr lang="en-CA" sz="1200" dirty="0">
              <a:solidFill>
                <a:schemeClr val="tx1"/>
              </a:solidFill>
              <a:latin typeface="Corbel" panose="020B0503020204020204" pitchFamily="34" charset="0"/>
            </a:endParaRPr>
          </a:p>
          <a:p>
            <a:pPr algn="l"/>
            <a:endParaRPr lang="en-CA" sz="1200" dirty="0">
              <a:solidFill>
                <a:schemeClr val="tx1"/>
              </a:solidFill>
              <a:latin typeface="Corbel" panose="020B0503020204020204" pitchFamily="34" charset="0"/>
            </a:endParaRPr>
          </a:p>
          <a:p>
            <a:pPr algn="l"/>
            <a:endParaRPr lang="en-CA" sz="1200" dirty="0">
              <a:solidFill>
                <a:schemeClr val="tx1"/>
              </a:solidFill>
              <a:latin typeface="Corbel" panose="020B0503020204020204" pitchFamily="34" charset="0"/>
            </a:endParaRPr>
          </a:p>
          <a:p>
            <a:pPr algn="l"/>
            <a:endParaRPr lang="en-CA" sz="1200" dirty="0">
              <a:solidFill>
                <a:schemeClr val="tx1"/>
              </a:solidFill>
              <a:latin typeface="Corbel" panose="020B0503020204020204" pitchFamily="34" charset="0"/>
            </a:endParaRPr>
          </a:p>
          <a:p>
            <a:pPr algn="l"/>
            <a:endParaRPr lang="en-CA" sz="1200" dirty="0">
              <a:solidFill>
                <a:schemeClr val="tx1"/>
              </a:solidFill>
              <a:latin typeface="Corbel" panose="020B0503020204020204" pitchFamily="34" charset="0"/>
            </a:endParaRPr>
          </a:p>
          <a:p>
            <a:pPr algn="l"/>
            <a:endParaRPr lang="en-CA" sz="1200" dirty="0">
              <a:solidFill>
                <a:schemeClr val="tx1"/>
              </a:solidFill>
              <a:latin typeface="Corbel" panose="020B0503020204020204" pitchFamily="34" charset="0"/>
            </a:endParaRPr>
          </a:p>
          <a:p>
            <a:pPr algn="l"/>
            <a:endParaRPr lang="en-US" sz="1200" dirty="0">
              <a:solidFill>
                <a:schemeClr val="tx1"/>
              </a:solidFill>
              <a:latin typeface="Corbel" panose="020B0503020204020204" pitchFamily="34" charset="0"/>
            </a:endParaRPr>
          </a:p>
          <a:p>
            <a:pPr algn="l"/>
            <a:endParaRPr lang="en-CA" sz="2400" dirty="0">
              <a:solidFill>
                <a:srgbClr val="687F00"/>
              </a:solidFill>
              <a:latin typeface="Corbel" panose="020B0503020204020204" pitchFamily="34" charset="0"/>
            </a:endParaRPr>
          </a:p>
          <a:p>
            <a:pPr algn="l"/>
            <a:endParaRPr lang="en-CA" sz="2400" dirty="0">
              <a:solidFill>
                <a:srgbClr val="687F00"/>
              </a:solidFill>
              <a:latin typeface="Corbel" panose="020B0503020204020204" pitchFamily="34" charset="0"/>
            </a:endParaRPr>
          </a:p>
        </p:txBody>
      </p:sp>
      <p:graphicFrame>
        <p:nvGraphicFramePr>
          <p:cNvPr id="3" name="Table 2">
            <a:extLst>
              <a:ext uri="{FF2B5EF4-FFF2-40B4-BE49-F238E27FC236}">
                <a16:creationId xmlns:a16="http://schemas.microsoft.com/office/drawing/2014/main" xmlns="" id="{898B92C0-5F56-471A-9900-2409696F7E31}"/>
              </a:ext>
            </a:extLst>
          </p:cNvPr>
          <p:cNvGraphicFramePr>
            <a:graphicFrameLocks noGrp="1"/>
          </p:cNvGraphicFramePr>
          <p:nvPr>
            <p:extLst>
              <p:ext uri="{D42A27DB-BD31-4B8C-83A1-F6EECF244321}">
                <p14:modId xmlns:p14="http://schemas.microsoft.com/office/powerpoint/2010/main" val="3281380693"/>
              </p:ext>
            </p:extLst>
          </p:nvPr>
        </p:nvGraphicFramePr>
        <p:xfrm>
          <a:off x="691662" y="1324708"/>
          <a:ext cx="4947138" cy="4228142"/>
        </p:xfrm>
        <a:graphic>
          <a:graphicData uri="http://schemas.openxmlformats.org/drawingml/2006/table">
            <a:tbl>
              <a:tblPr firstRow="1" firstCol="1" bandRow="1">
                <a:tableStyleId>{10A1B5D5-9B99-4C35-A422-299274C87663}</a:tableStyleId>
              </a:tblPr>
              <a:tblGrid>
                <a:gridCol w="1676400">
                  <a:extLst>
                    <a:ext uri="{9D8B030D-6E8A-4147-A177-3AD203B41FA5}">
                      <a16:colId xmlns:a16="http://schemas.microsoft.com/office/drawing/2014/main" xmlns="" val="3611182758"/>
                    </a:ext>
                  </a:extLst>
                </a:gridCol>
                <a:gridCol w="3270738">
                  <a:extLst>
                    <a:ext uri="{9D8B030D-6E8A-4147-A177-3AD203B41FA5}">
                      <a16:colId xmlns:a16="http://schemas.microsoft.com/office/drawing/2014/main" xmlns="" val="2422002955"/>
                    </a:ext>
                  </a:extLst>
                </a:gridCol>
              </a:tblGrid>
              <a:tr h="324327">
                <a:tc>
                  <a:txBody>
                    <a:bodyPr/>
                    <a:lstStyle/>
                    <a:p>
                      <a:pPr marL="267335">
                        <a:spcBef>
                          <a:spcPts val="495"/>
                        </a:spcBef>
                        <a:spcAft>
                          <a:spcPts val="0"/>
                        </a:spcAft>
                      </a:pPr>
                      <a:r>
                        <a:rPr lang="en-CA" sz="1100" b="1" kern="0" dirty="0">
                          <a:effectLst/>
                          <a:latin typeface="Calibri" panose="020F0502020204030204" pitchFamily="34" charset="0"/>
                          <a:ea typeface="Cambria" panose="02040503050406030204" pitchFamily="18" charset="0"/>
                          <a:cs typeface="Times New Roman" panose="02020603050405020304" pitchFamily="18" charset="0"/>
                        </a:rPr>
                        <a:t>Name</a:t>
                      </a:r>
                    </a:p>
                  </a:txBody>
                  <a:tcPr marL="68580" marR="68580" marT="0" marB="0" anchor="ctr">
                    <a:lnL w="12700" cmpd="sng">
                      <a:noFill/>
                    </a:lnL>
                    <a:lnR>
                      <a:noFill/>
                    </a:lnR>
                    <a:lnT w="12700" cmpd="sng">
                      <a:noFill/>
                    </a:lnT>
                    <a:lnB w="12700" cmpd="sng">
                      <a:noFill/>
                    </a:lnB>
                    <a:lnTlToBr w="12700" cmpd="sng">
                      <a:noFill/>
                      <a:prstDash val="solid"/>
                    </a:lnTlToBr>
                    <a:lnBlToTr w="12700" cmpd="sng">
                      <a:noFill/>
                      <a:prstDash val="solid"/>
                    </a:lnBlToTr>
                  </a:tcPr>
                </a:tc>
                <a:tc>
                  <a:txBody>
                    <a:bodyPr/>
                    <a:lstStyle/>
                    <a:p>
                      <a:pPr marL="267335">
                        <a:spcBef>
                          <a:spcPts val="495"/>
                        </a:spcBef>
                        <a:spcAft>
                          <a:spcPts val="0"/>
                        </a:spcAft>
                      </a:pPr>
                      <a:r>
                        <a:rPr lang="en-CA" sz="1100" b="1" kern="0" dirty="0">
                          <a:effectLst/>
                          <a:latin typeface="Calibri" panose="020F0502020204030204" pitchFamily="34" charset="0"/>
                          <a:ea typeface="Cambria" panose="02040503050406030204" pitchFamily="18" charset="0"/>
                          <a:cs typeface="Times New Roman" panose="02020603050405020304" pitchFamily="18" charset="0"/>
                        </a:rPr>
                        <a:t>Title</a:t>
                      </a:r>
                    </a:p>
                  </a:txBody>
                  <a:tcPr marL="68580" marR="68580" marT="0" marB="0" anchor="ctr">
                    <a:lnL>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xmlns="" val="740688150"/>
                  </a:ext>
                </a:extLst>
              </a:tr>
              <a:tr h="324327">
                <a:tc>
                  <a:txBody>
                    <a:bodyPr/>
                    <a:lstStyle/>
                    <a:p>
                      <a:pPr marL="267335">
                        <a:spcBef>
                          <a:spcPts val="495"/>
                        </a:spcBef>
                        <a:spcAft>
                          <a:spcPts val="0"/>
                        </a:spcAft>
                      </a:pPr>
                      <a:r>
                        <a:rPr lang="en-US" sz="1100" kern="0" dirty="0">
                          <a:effectLst/>
                        </a:rPr>
                        <a:t>Michael Boehm</a:t>
                      </a:r>
                      <a:endParaRPr lang="en-CA" sz="1100" b="1" kern="0" dirty="0">
                        <a:effectLst/>
                        <a:latin typeface="Calibri" panose="020F0502020204030204" pitchFamily="34" charset="0"/>
                        <a:ea typeface="Cambria" panose="02040503050406030204" pitchFamily="18" charset="0"/>
                        <a:cs typeface="Times New Roman" panose="02020603050405020304" pitchFamily="18" charset="0"/>
                      </a:endParaRPr>
                    </a:p>
                  </a:txBody>
                  <a:tcPr marL="68580" marR="68580" marT="0" marB="0" anchor="ctr">
                    <a:lnL w="12700" cmpd="sng">
                      <a:noFill/>
                    </a:lnL>
                    <a:lnR>
                      <a:noFill/>
                    </a:lnR>
                    <a:lnT w="12700" cmpd="sng">
                      <a:noFill/>
                    </a:lnT>
                    <a:lnB w="12700" cmpd="sng">
                      <a:noFill/>
                    </a:lnB>
                    <a:lnTlToBr w="12700" cmpd="sng">
                      <a:noFill/>
                      <a:prstDash val="solid"/>
                    </a:lnTlToBr>
                    <a:lnBlToTr w="12700" cmpd="sng">
                      <a:noFill/>
                      <a:prstDash val="solid"/>
                    </a:lnBlToTr>
                  </a:tcPr>
                </a:tc>
                <a:tc>
                  <a:txBody>
                    <a:bodyPr/>
                    <a:lstStyle/>
                    <a:p>
                      <a:pPr marL="267335">
                        <a:spcBef>
                          <a:spcPts val="495"/>
                        </a:spcBef>
                        <a:spcAft>
                          <a:spcPts val="0"/>
                        </a:spcAft>
                      </a:pPr>
                      <a:r>
                        <a:rPr lang="en-US" sz="1100" kern="0" dirty="0">
                          <a:effectLst/>
                        </a:rPr>
                        <a:t>President</a:t>
                      </a:r>
                      <a:endParaRPr lang="en-CA" sz="1100" b="1" kern="0" dirty="0">
                        <a:effectLst/>
                        <a:latin typeface="Calibri" panose="020F0502020204030204" pitchFamily="34" charset="0"/>
                        <a:ea typeface="Cambria" panose="02040503050406030204" pitchFamily="18" charset="0"/>
                        <a:cs typeface="Times New Roman" panose="02020603050405020304" pitchFamily="18" charset="0"/>
                      </a:endParaRPr>
                    </a:p>
                  </a:txBody>
                  <a:tcPr marL="68580" marR="68580" marT="0" marB="0" anchor="ctr">
                    <a:lnL>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xmlns="" val="569256965"/>
                  </a:ext>
                </a:extLst>
              </a:tr>
              <a:tr h="324327">
                <a:tc>
                  <a:txBody>
                    <a:bodyPr/>
                    <a:lstStyle/>
                    <a:p>
                      <a:pPr marL="267335">
                        <a:spcBef>
                          <a:spcPts val="495"/>
                        </a:spcBef>
                        <a:spcAft>
                          <a:spcPts val="0"/>
                        </a:spcAft>
                      </a:pPr>
                      <a:r>
                        <a:rPr lang="en-US" sz="1100" kern="0" dirty="0">
                          <a:effectLst/>
                        </a:rPr>
                        <a:t>Tim McMorran</a:t>
                      </a:r>
                      <a:endParaRPr lang="en-CA" sz="1100" b="1" kern="0" dirty="0">
                        <a:effectLst/>
                        <a:latin typeface="Calibri" panose="020F0502020204030204" pitchFamily="34" charset="0"/>
                        <a:ea typeface="Cambria" panose="02040503050406030204" pitchFamily="18" charset="0"/>
                        <a:cs typeface="Times New Roman" panose="02020603050405020304" pitchFamily="18" charset="0"/>
                      </a:endParaRPr>
                    </a:p>
                  </a:txBody>
                  <a:tcPr marL="68580" marR="68580" marT="0" marB="0" anchor="ctr">
                    <a:lnL w="12700" cmpd="sng">
                      <a:noFill/>
                    </a:lnL>
                    <a:lnR>
                      <a:noFill/>
                    </a:lnR>
                    <a:lnT w="12700" cmpd="sng">
                      <a:noFill/>
                    </a:lnT>
                    <a:lnB w="12700" cmpd="sng">
                      <a:noFill/>
                    </a:lnB>
                    <a:lnTlToBr w="12700" cmpd="sng">
                      <a:noFill/>
                      <a:prstDash val="solid"/>
                    </a:lnTlToBr>
                    <a:lnBlToTr w="12700" cmpd="sng">
                      <a:noFill/>
                      <a:prstDash val="solid"/>
                    </a:lnBlToTr>
                  </a:tcPr>
                </a:tc>
                <a:tc>
                  <a:txBody>
                    <a:bodyPr/>
                    <a:lstStyle/>
                    <a:p>
                      <a:pPr marL="267335">
                        <a:spcBef>
                          <a:spcPts val="495"/>
                        </a:spcBef>
                        <a:spcAft>
                          <a:spcPts val="0"/>
                        </a:spcAft>
                      </a:pPr>
                      <a:r>
                        <a:rPr lang="en-US" sz="1100" kern="0">
                          <a:effectLst/>
                        </a:rPr>
                        <a:t>Vice President</a:t>
                      </a:r>
                      <a:endParaRPr lang="en-CA" sz="1100" b="1" kern="0">
                        <a:effectLst/>
                        <a:latin typeface="Calibri" panose="020F0502020204030204" pitchFamily="34" charset="0"/>
                        <a:ea typeface="Cambria" panose="02040503050406030204" pitchFamily="18" charset="0"/>
                        <a:cs typeface="Times New Roman" panose="02020603050405020304" pitchFamily="18" charset="0"/>
                      </a:endParaRPr>
                    </a:p>
                  </a:txBody>
                  <a:tcPr marL="68580" marR="68580" marT="0" marB="0" anchor="ctr">
                    <a:lnL>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xmlns="" val="1276788825"/>
                  </a:ext>
                </a:extLst>
              </a:tr>
              <a:tr h="324327">
                <a:tc>
                  <a:txBody>
                    <a:bodyPr/>
                    <a:lstStyle/>
                    <a:p>
                      <a:pPr marL="267335">
                        <a:spcBef>
                          <a:spcPts val="495"/>
                        </a:spcBef>
                        <a:spcAft>
                          <a:spcPts val="0"/>
                        </a:spcAft>
                      </a:pPr>
                      <a:r>
                        <a:rPr lang="en-US" sz="1100" kern="0" dirty="0">
                          <a:effectLst/>
                        </a:rPr>
                        <a:t>Aaron Kuzik</a:t>
                      </a:r>
                      <a:endParaRPr lang="en-CA" sz="1100" b="1" kern="0" dirty="0">
                        <a:effectLst/>
                        <a:latin typeface="Calibri" panose="020F0502020204030204" pitchFamily="34" charset="0"/>
                        <a:ea typeface="Cambria" panose="02040503050406030204" pitchFamily="18" charset="0"/>
                        <a:cs typeface="Times New Roman" panose="02020603050405020304" pitchFamily="18" charset="0"/>
                      </a:endParaRPr>
                    </a:p>
                  </a:txBody>
                  <a:tcPr marL="68580" marR="68580" marT="0" marB="0" anchor="ctr">
                    <a:lnL w="12700" cmpd="sng">
                      <a:noFill/>
                    </a:lnL>
                    <a:lnR>
                      <a:noFill/>
                    </a:lnR>
                    <a:lnT w="12700" cmpd="sng">
                      <a:noFill/>
                    </a:lnT>
                    <a:lnB w="12700" cmpd="sng">
                      <a:noFill/>
                    </a:lnB>
                    <a:lnTlToBr w="12700" cmpd="sng">
                      <a:noFill/>
                      <a:prstDash val="solid"/>
                    </a:lnTlToBr>
                    <a:lnBlToTr w="12700" cmpd="sng">
                      <a:noFill/>
                      <a:prstDash val="solid"/>
                    </a:lnBlToTr>
                  </a:tcPr>
                </a:tc>
                <a:tc>
                  <a:txBody>
                    <a:bodyPr/>
                    <a:lstStyle/>
                    <a:p>
                      <a:pPr marL="267335">
                        <a:spcBef>
                          <a:spcPts val="495"/>
                        </a:spcBef>
                        <a:spcAft>
                          <a:spcPts val="0"/>
                        </a:spcAft>
                      </a:pPr>
                      <a:r>
                        <a:rPr lang="en-US" sz="1100" kern="0" dirty="0">
                          <a:effectLst/>
                        </a:rPr>
                        <a:t>Treasurer</a:t>
                      </a:r>
                      <a:endParaRPr lang="en-CA" sz="1100" b="1" kern="0" dirty="0">
                        <a:effectLst/>
                        <a:latin typeface="Calibri" panose="020F0502020204030204" pitchFamily="34" charset="0"/>
                        <a:ea typeface="Cambria" panose="02040503050406030204" pitchFamily="18" charset="0"/>
                        <a:cs typeface="Times New Roman" panose="02020603050405020304" pitchFamily="18" charset="0"/>
                      </a:endParaRPr>
                    </a:p>
                  </a:txBody>
                  <a:tcPr marL="68580" marR="68580" marT="0" marB="0" anchor="ctr">
                    <a:lnL>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xmlns="" val="2787842267"/>
                  </a:ext>
                </a:extLst>
              </a:tr>
              <a:tr h="324327">
                <a:tc>
                  <a:txBody>
                    <a:bodyPr/>
                    <a:lstStyle/>
                    <a:p>
                      <a:pPr marL="267335">
                        <a:spcBef>
                          <a:spcPts val="495"/>
                        </a:spcBef>
                        <a:spcAft>
                          <a:spcPts val="0"/>
                        </a:spcAft>
                      </a:pPr>
                      <a:r>
                        <a:rPr lang="en-US" sz="1100" kern="0" dirty="0">
                          <a:effectLst/>
                        </a:rPr>
                        <a:t>Kay Vinall</a:t>
                      </a:r>
                      <a:endParaRPr lang="en-CA" sz="1100" b="1" kern="0" dirty="0">
                        <a:effectLst/>
                        <a:latin typeface="Calibri" panose="020F0502020204030204" pitchFamily="34" charset="0"/>
                        <a:ea typeface="Cambria" panose="02040503050406030204" pitchFamily="18" charset="0"/>
                        <a:cs typeface="Times New Roman" panose="02020603050405020304" pitchFamily="18" charset="0"/>
                      </a:endParaRPr>
                    </a:p>
                  </a:txBody>
                  <a:tcPr marL="68580" marR="68580" marT="0" marB="0" anchor="ctr">
                    <a:lnL w="12700" cmpd="sng">
                      <a:noFill/>
                    </a:lnL>
                    <a:lnR>
                      <a:noFill/>
                    </a:lnR>
                    <a:lnT w="12700" cmpd="sng">
                      <a:noFill/>
                    </a:lnT>
                    <a:lnB w="12700" cmpd="sng">
                      <a:noFill/>
                    </a:lnB>
                    <a:lnTlToBr w="12700" cmpd="sng">
                      <a:noFill/>
                      <a:prstDash val="solid"/>
                    </a:lnTlToBr>
                    <a:lnBlToTr w="12700" cmpd="sng">
                      <a:noFill/>
                      <a:prstDash val="solid"/>
                    </a:lnBlToTr>
                  </a:tcPr>
                </a:tc>
                <a:tc>
                  <a:txBody>
                    <a:bodyPr/>
                    <a:lstStyle/>
                    <a:p>
                      <a:pPr marL="267335">
                        <a:spcBef>
                          <a:spcPts val="495"/>
                        </a:spcBef>
                        <a:spcAft>
                          <a:spcPts val="0"/>
                        </a:spcAft>
                      </a:pPr>
                      <a:r>
                        <a:rPr lang="en-US" sz="1100" kern="0" dirty="0">
                          <a:effectLst/>
                        </a:rPr>
                        <a:t>Corporate Secretary</a:t>
                      </a:r>
                      <a:endParaRPr lang="en-CA" sz="1100" b="1" kern="0" dirty="0">
                        <a:effectLst/>
                        <a:latin typeface="Calibri" panose="020F0502020204030204" pitchFamily="34" charset="0"/>
                        <a:ea typeface="Cambria" panose="02040503050406030204" pitchFamily="18" charset="0"/>
                        <a:cs typeface="Times New Roman" panose="02020603050405020304" pitchFamily="18" charset="0"/>
                      </a:endParaRPr>
                    </a:p>
                  </a:txBody>
                  <a:tcPr marL="68580" marR="68580" marT="0" marB="0" anchor="ctr">
                    <a:lnL>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xmlns="" val="875420431"/>
                  </a:ext>
                </a:extLst>
              </a:tr>
              <a:tr h="336218">
                <a:tc>
                  <a:txBody>
                    <a:bodyPr/>
                    <a:lstStyle/>
                    <a:p>
                      <a:pPr marL="267335">
                        <a:spcBef>
                          <a:spcPts val="495"/>
                        </a:spcBef>
                        <a:spcAft>
                          <a:spcPts val="0"/>
                        </a:spcAft>
                      </a:pPr>
                      <a:r>
                        <a:rPr lang="en-US" sz="1100" kern="0" dirty="0">
                          <a:effectLst/>
                        </a:rPr>
                        <a:t>Chris Ball</a:t>
                      </a:r>
                      <a:endParaRPr lang="en-CA" sz="1100" b="1" kern="0" dirty="0">
                        <a:effectLst/>
                        <a:latin typeface="Calibri" panose="020F0502020204030204" pitchFamily="34" charset="0"/>
                        <a:ea typeface="Cambria" panose="02040503050406030204" pitchFamily="18" charset="0"/>
                        <a:cs typeface="Times New Roman" panose="02020603050405020304" pitchFamily="18" charset="0"/>
                      </a:endParaRPr>
                    </a:p>
                  </a:txBody>
                  <a:tcPr marL="68580" marR="68580" marT="0" marB="0" anchor="ctr">
                    <a:lnL w="12700" cmpd="sng">
                      <a:noFill/>
                    </a:lnL>
                    <a:lnR>
                      <a:noFill/>
                    </a:lnR>
                    <a:lnT w="12700" cmpd="sng">
                      <a:noFill/>
                    </a:lnT>
                    <a:lnB w="12700" cmpd="sng">
                      <a:noFill/>
                    </a:lnB>
                    <a:lnTlToBr w="12700" cmpd="sng">
                      <a:noFill/>
                      <a:prstDash val="solid"/>
                    </a:lnTlToBr>
                    <a:lnBlToTr w="12700" cmpd="sng">
                      <a:noFill/>
                      <a:prstDash val="solid"/>
                    </a:lnBlToTr>
                  </a:tcPr>
                </a:tc>
                <a:tc>
                  <a:txBody>
                    <a:bodyPr/>
                    <a:lstStyle/>
                    <a:p>
                      <a:pPr marL="267335">
                        <a:spcBef>
                          <a:spcPts val="495"/>
                        </a:spcBef>
                        <a:spcAft>
                          <a:spcPts val="0"/>
                        </a:spcAft>
                      </a:pPr>
                      <a:r>
                        <a:rPr lang="en-US" sz="1100" kern="0" dirty="0">
                          <a:effectLst/>
                        </a:rPr>
                        <a:t>Director</a:t>
                      </a:r>
                      <a:endParaRPr lang="en-CA" sz="1100" b="1" kern="0" dirty="0">
                        <a:effectLst/>
                        <a:latin typeface="Calibri" panose="020F0502020204030204" pitchFamily="34" charset="0"/>
                        <a:ea typeface="Cambria" panose="02040503050406030204" pitchFamily="18" charset="0"/>
                        <a:cs typeface="Times New Roman" panose="02020603050405020304" pitchFamily="18" charset="0"/>
                      </a:endParaRPr>
                    </a:p>
                  </a:txBody>
                  <a:tcPr marL="68580" marR="68580" marT="0" marB="0" anchor="ctr">
                    <a:lnL>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xmlns="" val="1515453264"/>
                  </a:ext>
                </a:extLst>
              </a:tr>
              <a:tr h="324327">
                <a:tc>
                  <a:txBody>
                    <a:bodyPr/>
                    <a:lstStyle/>
                    <a:p>
                      <a:pPr marL="267335">
                        <a:spcBef>
                          <a:spcPts val="495"/>
                        </a:spcBef>
                        <a:spcAft>
                          <a:spcPts val="0"/>
                        </a:spcAft>
                      </a:pPr>
                      <a:r>
                        <a:rPr lang="en-US" sz="1100" kern="0" dirty="0">
                          <a:effectLst/>
                        </a:rPr>
                        <a:t>Najeeb Hassan</a:t>
                      </a:r>
                      <a:endParaRPr lang="en-CA" sz="1100" b="1" kern="0" dirty="0">
                        <a:effectLst/>
                        <a:latin typeface="Calibri" panose="020F0502020204030204" pitchFamily="34" charset="0"/>
                        <a:ea typeface="Cambria" panose="02040503050406030204" pitchFamily="18" charset="0"/>
                        <a:cs typeface="Times New Roman" panose="02020603050405020304" pitchFamily="18" charset="0"/>
                      </a:endParaRPr>
                    </a:p>
                  </a:txBody>
                  <a:tcPr marL="68580" marR="68580" marT="0" marB="0" anchor="ctr">
                    <a:lnL w="12700" cmpd="sng">
                      <a:noFill/>
                    </a:lnL>
                    <a:lnR>
                      <a:noFill/>
                    </a:lnR>
                    <a:lnT w="12700" cmpd="sng">
                      <a:noFill/>
                    </a:lnT>
                    <a:lnB w="12700" cmpd="sng">
                      <a:noFill/>
                    </a:lnB>
                    <a:lnTlToBr w="12700" cmpd="sng">
                      <a:noFill/>
                      <a:prstDash val="solid"/>
                    </a:lnTlToBr>
                    <a:lnBlToTr w="12700" cmpd="sng">
                      <a:noFill/>
                      <a:prstDash val="solid"/>
                    </a:lnBlToTr>
                  </a:tcPr>
                </a:tc>
                <a:tc>
                  <a:txBody>
                    <a:bodyPr/>
                    <a:lstStyle/>
                    <a:p>
                      <a:pPr marL="267335">
                        <a:spcBef>
                          <a:spcPts val="495"/>
                        </a:spcBef>
                        <a:spcAft>
                          <a:spcPts val="0"/>
                        </a:spcAft>
                      </a:pPr>
                      <a:r>
                        <a:rPr lang="en-US" sz="1100" kern="0" dirty="0">
                          <a:effectLst/>
                        </a:rPr>
                        <a:t>Director</a:t>
                      </a:r>
                      <a:endParaRPr lang="en-CA" sz="1100" b="1" kern="0" dirty="0">
                        <a:effectLst/>
                        <a:latin typeface="Calibri" panose="020F0502020204030204" pitchFamily="34" charset="0"/>
                        <a:ea typeface="Cambria" panose="02040503050406030204" pitchFamily="18" charset="0"/>
                        <a:cs typeface="Times New Roman" panose="02020603050405020304" pitchFamily="18" charset="0"/>
                      </a:endParaRPr>
                    </a:p>
                  </a:txBody>
                  <a:tcPr marL="68580" marR="68580" marT="0" marB="0" anchor="ctr">
                    <a:lnL>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xmlns="" val="165338380"/>
                  </a:ext>
                </a:extLst>
              </a:tr>
              <a:tr h="324327">
                <a:tc>
                  <a:txBody>
                    <a:bodyPr/>
                    <a:lstStyle/>
                    <a:p>
                      <a:pPr marL="267335">
                        <a:spcBef>
                          <a:spcPts val="495"/>
                        </a:spcBef>
                        <a:spcAft>
                          <a:spcPts val="0"/>
                        </a:spcAft>
                      </a:pPr>
                      <a:r>
                        <a:rPr lang="en-US" sz="1100" kern="0" dirty="0">
                          <a:effectLst/>
                        </a:rPr>
                        <a:t>Stephanie Orr</a:t>
                      </a:r>
                      <a:endParaRPr lang="en-CA" sz="1100" b="1" kern="0" dirty="0">
                        <a:effectLst/>
                        <a:latin typeface="Calibri" panose="020F0502020204030204" pitchFamily="34" charset="0"/>
                        <a:ea typeface="Cambria" panose="02040503050406030204" pitchFamily="18" charset="0"/>
                        <a:cs typeface="Times New Roman" panose="02020603050405020304" pitchFamily="18" charset="0"/>
                      </a:endParaRPr>
                    </a:p>
                  </a:txBody>
                  <a:tcPr marL="68580" marR="68580" marT="0" marB="0" anchor="ctr">
                    <a:lnL w="12700" cmpd="sng">
                      <a:noFill/>
                    </a:lnL>
                    <a:lnR>
                      <a:noFill/>
                    </a:lnR>
                    <a:lnT w="12700" cmpd="sng">
                      <a:noFill/>
                    </a:lnT>
                    <a:lnB w="12700" cmpd="sng">
                      <a:noFill/>
                    </a:lnB>
                    <a:lnTlToBr w="12700" cmpd="sng">
                      <a:noFill/>
                      <a:prstDash val="solid"/>
                    </a:lnTlToBr>
                    <a:lnBlToTr w="12700" cmpd="sng">
                      <a:noFill/>
                      <a:prstDash val="solid"/>
                    </a:lnBlToTr>
                  </a:tcPr>
                </a:tc>
                <a:tc>
                  <a:txBody>
                    <a:bodyPr/>
                    <a:lstStyle/>
                    <a:p>
                      <a:pPr marL="267335">
                        <a:spcBef>
                          <a:spcPts val="495"/>
                        </a:spcBef>
                        <a:spcAft>
                          <a:spcPts val="0"/>
                        </a:spcAft>
                      </a:pPr>
                      <a:r>
                        <a:rPr lang="en-US" sz="1100" kern="0" dirty="0">
                          <a:effectLst/>
                        </a:rPr>
                        <a:t>Director</a:t>
                      </a:r>
                      <a:endParaRPr lang="en-CA" sz="1100" b="1" kern="0" dirty="0">
                        <a:effectLst/>
                        <a:latin typeface="Calibri" panose="020F0502020204030204" pitchFamily="34" charset="0"/>
                        <a:ea typeface="Cambria" panose="02040503050406030204" pitchFamily="18" charset="0"/>
                        <a:cs typeface="Times New Roman" panose="02020603050405020304" pitchFamily="18" charset="0"/>
                      </a:endParaRPr>
                    </a:p>
                  </a:txBody>
                  <a:tcPr marL="68580" marR="68580" marT="0" marB="0" anchor="ctr">
                    <a:lnL>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xmlns="" val="4129872343"/>
                  </a:ext>
                </a:extLst>
              </a:tr>
              <a:tr h="324327">
                <a:tc>
                  <a:txBody>
                    <a:bodyPr/>
                    <a:lstStyle/>
                    <a:p>
                      <a:pPr marL="267335">
                        <a:spcBef>
                          <a:spcPts val="495"/>
                        </a:spcBef>
                        <a:spcAft>
                          <a:spcPts val="0"/>
                        </a:spcAft>
                      </a:pPr>
                      <a:r>
                        <a:rPr lang="en-US" sz="1100" kern="0" dirty="0">
                          <a:effectLst/>
                        </a:rPr>
                        <a:t>David Phillips</a:t>
                      </a:r>
                      <a:endParaRPr lang="en-CA" sz="1100" b="1" kern="0" dirty="0">
                        <a:effectLst/>
                        <a:latin typeface="Calibri" panose="020F0502020204030204" pitchFamily="34" charset="0"/>
                        <a:ea typeface="Cambria" panose="02040503050406030204" pitchFamily="18" charset="0"/>
                        <a:cs typeface="Times New Roman" panose="02020603050405020304" pitchFamily="18" charset="0"/>
                      </a:endParaRPr>
                    </a:p>
                  </a:txBody>
                  <a:tcPr marL="68580" marR="68580" marT="0" marB="0" anchor="ctr">
                    <a:lnL w="12700" cmpd="sng">
                      <a:noFill/>
                    </a:lnL>
                    <a:lnR>
                      <a:noFill/>
                    </a:lnR>
                    <a:lnT w="12700" cmpd="sng">
                      <a:noFill/>
                    </a:lnT>
                    <a:lnB w="12700" cmpd="sng">
                      <a:noFill/>
                    </a:lnB>
                    <a:lnTlToBr w="12700" cmpd="sng">
                      <a:noFill/>
                      <a:prstDash val="solid"/>
                    </a:lnTlToBr>
                    <a:lnBlToTr w="12700" cmpd="sng">
                      <a:noFill/>
                      <a:prstDash val="solid"/>
                    </a:lnBlToTr>
                  </a:tcPr>
                </a:tc>
                <a:tc>
                  <a:txBody>
                    <a:bodyPr/>
                    <a:lstStyle/>
                    <a:p>
                      <a:pPr marL="267335">
                        <a:spcBef>
                          <a:spcPts val="495"/>
                        </a:spcBef>
                        <a:spcAft>
                          <a:spcPts val="0"/>
                        </a:spcAft>
                      </a:pPr>
                      <a:r>
                        <a:rPr lang="en-US" sz="1100" kern="0" dirty="0">
                          <a:effectLst/>
                        </a:rPr>
                        <a:t>Director</a:t>
                      </a:r>
                      <a:endParaRPr lang="en-CA" sz="1100" b="1" kern="0" dirty="0">
                        <a:effectLst/>
                        <a:latin typeface="Calibri" panose="020F0502020204030204" pitchFamily="34" charset="0"/>
                        <a:ea typeface="Cambria" panose="02040503050406030204" pitchFamily="18" charset="0"/>
                        <a:cs typeface="Times New Roman" panose="02020603050405020304" pitchFamily="18" charset="0"/>
                      </a:endParaRPr>
                    </a:p>
                  </a:txBody>
                  <a:tcPr marL="68580" marR="68580" marT="0" marB="0" anchor="ctr">
                    <a:lnL>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xmlns="" val="2751598485"/>
                  </a:ext>
                </a:extLst>
              </a:tr>
              <a:tr h="324327">
                <a:tc>
                  <a:txBody>
                    <a:bodyPr/>
                    <a:lstStyle/>
                    <a:p>
                      <a:pPr marL="267335">
                        <a:spcBef>
                          <a:spcPts val="495"/>
                        </a:spcBef>
                        <a:spcAft>
                          <a:spcPts val="0"/>
                        </a:spcAft>
                      </a:pPr>
                      <a:r>
                        <a:rPr lang="en-US" sz="1100" kern="0" dirty="0">
                          <a:effectLst/>
                        </a:rPr>
                        <a:t>Brett Terrillon</a:t>
                      </a:r>
                      <a:endParaRPr lang="en-CA" sz="1100" b="1" kern="0" dirty="0">
                        <a:effectLst/>
                        <a:latin typeface="Calibri" panose="020F0502020204030204" pitchFamily="34" charset="0"/>
                        <a:ea typeface="Cambria" panose="02040503050406030204" pitchFamily="18" charset="0"/>
                        <a:cs typeface="Times New Roman" panose="02020603050405020304" pitchFamily="18" charset="0"/>
                      </a:endParaRPr>
                    </a:p>
                  </a:txBody>
                  <a:tcPr marL="68580" marR="68580" marT="0" marB="0" anchor="ctr">
                    <a:lnL w="12700" cmpd="sng">
                      <a:noFill/>
                    </a:lnL>
                    <a:lnR>
                      <a:noFill/>
                    </a:lnR>
                    <a:lnT w="12700" cmpd="sng">
                      <a:noFill/>
                    </a:lnT>
                    <a:lnB w="12700" cmpd="sng">
                      <a:noFill/>
                    </a:lnB>
                    <a:lnTlToBr w="12700" cmpd="sng">
                      <a:noFill/>
                      <a:prstDash val="solid"/>
                    </a:lnTlToBr>
                    <a:lnBlToTr w="12700" cmpd="sng">
                      <a:noFill/>
                      <a:prstDash val="solid"/>
                    </a:lnBlToTr>
                  </a:tcPr>
                </a:tc>
                <a:tc>
                  <a:txBody>
                    <a:bodyPr/>
                    <a:lstStyle/>
                    <a:p>
                      <a:pPr marL="267335">
                        <a:spcBef>
                          <a:spcPts val="495"/>
                        </a:spcBef>
                        <a:spcAft>
                          <a:spcPts val="0"/>
                        </a:spcAft>
                      </a:pPr>
                      <a:r>
                        <a:rPr lang="en-US" sz="1100" kern="0" dirty="0">
                          <a:effectLst/>
                        </a:rPr>
                        <a:t>Director</a:t>
                      </a:r>
                      <a:endParaRPr lang="en-CA" sz="1100" b="1" kern="0" dirty="0">
                        <a:effectLst/>
                        <a:latin typeface="Calibri" panose="020F0502020204030204" pitchFamily="34" charset="0"/>
                        <a:ea typeface="Cambria" panose="02040503050406030204" pitchFamily="18" charset="0"/>
                        <a:cs typeface="Times New Roman" panose="02020603050405020304" pitchFamily="18" charset="0"/>
                      </a:endParaRPr>
                    </a:p>
                  </a:txBody>
                  <a:tcPr marL="68580" marR="68580" marT="0" marB="0" anchor="ctr">
                    <a:lnL>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xmlns="" val="4053419189"/>
                  </a:ext>
                </a:extLst>
              </a:tr>
              <a:tr h="324327">
                <a:tc>
                  <a:txBody>
                    <a:bodyPr/>
                    <a:lstStyle/>
                    <a:p>
                      <a:pPr marL="267335">
                        <a:spcBef>
                          <a:spcPts val="495"/>
                        </a:spcBef>
                        <a:spcAft>
                          <a:spcPts val="0"/>
                        </a:spcAft>
                      </a:pPr>
                      <a:r>
                        <a:rPr lang="en-US" sz="1100" kern="0" dirty="0">
                          <a:effectLst/>
                        </a:rPr>
                        <a:t>Jamey Trewartha</a:t>
                      </a:r>
                      <a:endParaRPr lang="en-CA" sz="1100" b="1" kern="0" dirty="0">
                        <a:effectLst/>
                        <a:latin typeface="Calibri" panose="020F0502020204030204" pitchFamily="34" charset="0"/>
                        <a:ea typeface="Cambria" panose="02040503050406030204" pitchFamily="18" charset="0"/>
                        <a:cs typeface="Times New Roman" panose="02020603050405020304" pitchFamily="18" charset="0"/>
                      </a:endParaRPr>
                    </a:p>
                  </a:txBody>
                  <a:tcPr marL="68580" marR="68580" marT="0" marB="0" anchor="ctr">
                    <a:lnL w="12700" cmpd="sng">
                      <a:noFill/>
                    </a:lnL>
                    <a:lnR>
                      <a:noFill/>
                    </a:lnR>
                    <a:lnT w="12700" cmpd="sng">
                      <a:noFill/>
                    </a:lnT>
                    <a:lnB w="12700" cmpd="sng">
                      <a:noFill/>
                    </a:lnB>
                    <a:lnTlToBr w="12700" cmpd="sng">
                      <a:noFill/>
                      <a:prstDash val="solid"/>
                    </a:lnTlToBr>
                    <a:lnBlToTr w="12700" cmpd="sng">
                      <a:noFill/>
                      <a:prstDash val="solid"/>
                    </a:lnBlToTr>
                  </a:tcPr>
                </a:tc>
                <a:tc>
                  <a:txBody>
                    <a:bodyPr/>
                    <a:lstStyle/>
                    <a:p>
                      <a:pPr marL="267335">
                        <a:spcBef>
                          <a:spcPts val="495"/>
                        </a:spcBef>
                        <a:spcAft>
                          <a:spcPts val="0"/>
                        </a:spcAft>
                      </a:pPr>
                      <a:r>
                        <a:rPr lang="en-US" sz="1100" kern="0" dirty="0">
                          <a:effectLst/>
                        </a:rPr>
                        <a:t>Director (resigned during the year)</a:t>
                      </a:r>
                      <a:endParaRPr lang="en-CA" sz="1100" b="1" kern="0" dirty="0">
                        <a:effectLst/>
                        <a:latin typeface="Calibri" panose="020F0502020204030204" pitchFamily="34" charset="0"/>
                        <a:ea typeface="Cambria" panose="02040503050406030204" pitchFamily="18" charset="0"/>
                        <a:cs typeface="Times New Roman" panose="02020603050405020304" pitchFamily="18" charset="0"/>
                      </a:endParaRPr>
                    </a:p>
                  </a:txBody>
                  <a:tcPr marL="68580" marR="68580" marT="0" marB="0" anchor="ctr">
                    <a:lnL>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xmlns="" val="2723242742"/>
                  </a:ext>
                </a:extLst>
              </a:tr>
              <a:tr h="324327">
                <a:tc>
                  <a:txBody>
                    <a:bodyPr/>
                    <a:lstStyle/>
                    <a:p>
                      <a:pPr marL="267335">
                        <a:spcBef>
                          <a:spcPts val="495"/>
                        </a:spcBef>
                        <a:spcAft>
                          <a:spcPts val="0"/>
                        </a:spcAft>
                      </a:pPr>
                      <a:r>
                        <a:rPr lang="en-US" sz="1100" kern="0" dirty="0">
                          <a:effectLst/>
                        </a:rPr>
                        <a:t>Jordan Willms</a:t>
                      </a:r>
                      <a:endParaRPr lang="en-CA" sz="1100" b="1" kern="0" dirty="0">
                        <a:effectLst/>
                        <a:latin typeface="Calibri" panose="020F0502020204030204" pitchFamily="34" charset="0"/>
                        <a:ea typeface="Cambria" panose="02040503050406030204" pitchFamily="18" charset="0"/>
                        <a:cs typeface="Times New Roman" panose="02020603050405020304" pitchFamily="18" charset="0"/>
                      </a:endParaRPr>
                    </a:p>
                  </a:txBody>
                  <a:tcPr marL="68580" marR="68580" marT="0" marB="0" anchor="ctr">
                    <a:lnL w="12700" cmpd="sng">
                      <a:noFill/>
                    </a:lnL>
                    <a:lnR>
                      <a:noFill/>
                    </a:lnR>
                    <a:lnT w="12700" cmpd="sng">
                      <a:noFill/>
                    </a:lnT>
                    <a:lnB w="12700" cmpd="sng">
                      <a:noFill/>
                    </a:lnB>
                    <a:lnTlToBr w="12700" cmpd="sng">
                      <a:noFill/>
                      <a:prstDash val="solid"/>
                    </a:lnTlToBr>
                    <a:lnBlToTr w="12700" cmpd="sng">
                      <a:noFill/>
                      <a:prstDash val="solid"/>
                    </a:lnBlToTr>
                  </a:tcPr>
                </a:tc>
                <a:tc>
                  <a:txBody>
                    <a:bodyPr/>
                    <a:lstStyle/>
                    <a:p>
                      <a:pPr marL="267335">
                        <a:spcBef>
                          <a:spcPts val="495"/>
                        </a:spcBef>
                        <a:spcAft>
                          <a:spcPts val="0"/>
                        </a:spcAft>
                      </a:pPr>
                      <a:r>
                        <a:rPr lang="en-US" sz="1100" kern="0" dirty="0">
                          <a:effectLst/>
                        </a:rPr>
                        <a:t>Director</a:t>
                      </a:r>
                      <a:endParaRPr lang="en-CA" sz="1100" b="1" kern="0" dirty="0">
                        <a:effectLst/>
                        <a:latin typeface="Calibri" panose="020F0502020204030204" pitchFamily="34" charset="0"/>
                        <a:ea typeface="Cambria" panose="02040503050406030204" pitchFamily="18" charset="0"/>
                        <a:cs typeface="Times New Roman" panose="02020603050405020304" pitchFamily="18" charset="0"/>
                      </a:endParaRPr>
                    </a:p>
                  </a:txBody>
                  <a:tcPr marL="68580" marR="68580" marT="0" marB="0" anchor="ctr">
                    <a:lnL>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xmlns="" val="1198180546"/>
                  </a:ext>
                </a:extLst>
              </a:tr>
              <a:tr h="324327">
                <a:tc>
                  <a:txBody>
                    <a:bodyPr/>
                    <a:lstStyle/>
                    <a:p>
                      <a:pPr marL="267335">
                        <a:spcBef>
                          <a:spcPts val="495"/>
                        </a:spcBef>
                        <a:spcAft>
                          <a:spcPts val="0"/>
                        </a:spcAft>
                      </a:pPr>
                      <a:r>
                        <a:rPr lang="en-CA" sz="1100" b="1" kern="0" dirty="0">
                          <a:effectLst/>
                          <a:latin typeface="Calibri" panose="020F0502020204030204" pitchFamily="34" charset="0"/>
                          <a:ea typeface="Cambria" panose="02040503050406030204" pitchFamily="18" charset="0"/>
                          <a:cs typeface="Times New Roman" panose="02020603050405020304" pitchFamily="18" charset="0"/>
                        </a:rPr>
                        <a:t>Shannon DeSouza</a:t>
                      </a:r>
                    </a:p>
                  </a:txBody>
                  <a:tcPr marL="68580" marR="68580" marT="0" marB="0" anchor="ctr">
                    <a:lnL w="12700" cmpd="sng">
                      <a:noFill/>
                    </a:lnL>
                    <a:lnR>
                      <a:noFill/>
                    </a:lnR>
                    <a:lnT w="12700" cmpd="sng">
                      <a:noFill/>
                    </a:lnT>
                    <a:lnB w="12700" cmpd="sng">
                      <a:noFill/>
                    </a:lnB>
                    <a:lnTlToBr w="12700" cmpd="sng">
                      <a:noFill/>
                      <a:prstDash val="solid"/>
                    </a:lnTlToBr>
                    <a:lnBlToTr w="12700" cmpd="sng">
                      <a:noFill/>
                      <a:prstDash val="solid"/>
                    </a:lnBlToTr>
                  </a:tcPr>
                </a:tc>
                <a:tc>
                  <a:txBody>
                    <a:bodyPr/>
                    <a:lstStyle/>
                    <a:p>
                      <a:pPr marL="267335">
                        <a:spcBef>
                          <a:spcPts val="495"/>
                        </a:spcBef>
                        <a:spcAft>
                          <a:spcPts val="0"/>
                        </a:spcAft>
                      </a:pPr>
                      <a:r>
                        <a:rPr lang="en-CA" sz="1100" b="0" kern="0" dirty="0">
                          <a:effectLst/>
                          <a:latin typeface="Calibri" panose="020F0502020204030204" pitchFamily="34" charset="0"/>
                          <a:ea typeface="Cambria" panose="02040503050406030204" pitchFamily="18" charset="0"/>
                          <a:cs typeface="Times New Roman" panose="02020603050405020304" pitchFamily="18" charset="0"/>
                        </a:rPr>
                        <a:t>Director (appointed during the year)</a:t>
                      </a:r>
                    </a:p>
                  </a:txBody>
                  <a:tcPr marL="68580" marR="68580" marT="0" marB="0" anchor="ctr">
                    <a:lnL>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xmlns="" val="3625144708"/>
                  </a:ext>
                </a:extLst>
              </a:tr>
            </a:tbl>
          </a:graphicData>
        </a:graphic>
      </p:graphicFrame>
    </p:spTree>
    <p:extLst>
      <p:ext uri="{BB962C8B-B14F-4D97-AF65-F5344CB8AC3E}">
        <p14:creationId xmlns:p14="http://schemas.microsoft.com/office/powerpoint/2010/main" val="204962472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xmlns="" id="{6DC34CC0-5479-46B5-ADE3-491DC631DF76}"/>
              </a:ext>
            </a:extLst>
          </p:cNvPr>
          <p:cNvSpPr/>
          <p:nvPr/>
        </p:nvSpPr>
        <p:spPr>
          <a:xfrm>
            <a:off x="94569" y="8759907"/>
            <a:ext cx="4824000" cy="288000"/>
          </a:xfrm>
          <a:prstGeom prst="rect">
            <a:avLst/>
          </a:prstGeom>
          <a:solidFill>
            <a:srgbClr val="687F00">
              <a:alpha val="3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6" name="Title 1">
            <a:extLst>
              <a:ext uri="{FF2B5EF4-FFF2-40B4-BE49-F238E27FC236}">
                <a16:creationId xmlns:a16="http://schemas.microsoft.com/office/drawing/2014/main" xmlns="" id="{70613DCA-CBED-4FE1-929E-5C4ADC579F35}"/>
              </a:ext>
            </a:extLst>
          </p:cNvPr>
          <p:cNvSpPr txBox="1">
            <a:spLocks/>
          </p:cNvSpPr>
          <p:nvPr/>
        </p:nvSpPr>
        <p:spPr>
          <a:xfrm>
            <a:off x="877137" y="8707794"/>
            <a:ext cx="2694854" cy="385576"/>
          </a:xfrm>
          <a:prstGeom prst="rect">
            <a:avLst/>
          </a:prstGeom>
        </p:spPr>
        <p:txBody>
          <a:bodyPr vert="horz" lIns="91440" tIns="45720" rIns="91440" bIns="45720" rtlCol="0" anchor="ctr">
            <a:no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gn="r"/>
            <a:endParaRPr lang="en-CA" sz="1600" dirty="0">
              <a:solidFill>
                <a:schemeClr val="bg1"/>
              </a:solidFill>
              <a:latin typeface="Corbel" panose="020B0503020204020204" pitchFamily="34" charset="0"/>
            </a:endParaRPr>
          </a:p>
        </p:txBody>
      </p:sp>
      <p:sp>
        <p:nvSpPr>
          <p:cNvPr id="4" name="Slide Number Placeholder 3">
            <a:extLst>
              <a:ext uri="{FF2B5EF4-FFF2-40B4-BE49-F238E27FC236}">
                <a16:creationId xmlns:a16="http://schemas.microsoft.com/office/drawing/2014/main" xmlns="" id="{D25F1781-9180-4E95-A8B5-57D44EE8013F}"/>
              </a:ext>
            </a:extLst>
          </p:cNvPr>
          <p:cNvSpPr>
            <a:spLocks noGrp="1"/>
          </p:cNvSpPr>
          <p:nvPr>
            <p:ph type="sldNum" sz="quarter" idx="12"/>
          </p:nvPr>
        </p:nvSpPr>
        <p:spPr>
          <a:xfrm>
            <a:off x="4509304" y="8671235"/>
            <a:ext cx="2313314" cy="486833"/>
          </a:xfrm>
        </p:spPr>
        <p:txBody>
          <a:bodyPr/>
          <a:lstStyle/>
          <a:p>
            <a:r>
              <a:rPr lang="en-CA" sz="1400" dirty="0">
                <a:solidFill>
                  <a:schemeClr val="bg1">
                    <a:lumMod val="50000"/>
                  </a:schemeClr>
                </a:solidFill>
                <a:latin typeface="Corbel" panose="020B0503020204020204" pitchFamily="34" charset="0"/>
              </a:rPr>
              <a:t> Annual Report - Page </a:t>
            </a:r>
            <a:fld id="{D1084EF6-8207-4E76-967A-509BCAA2E54A}" type="slidenum">
              <a:rPr lang="en-CA" sz="1400" smtClean="0">
                <a:solidFill>
                  <a:schemeClr val="bg1">
                    <a:lumMod val="50000"/>
                  </a:schemeClr>
                </a:solidFill>
                <a:latin typeface="Corbel" panose="020B0503020204020204" pitchFamily="34" charset="0"/>
              </a:rPr>
              <a:t>3</a:t>
            </a:fld>
            <a:endParaRPr lang="en-CA" sz="1400" dirty="0">
              <a:solidFill>
                <a:schemeClr val="bg1">
                  <a:lumMod val="50000"/>
                </a:schemeClr>
              </a:solidFill>
              <a:latin typeface="Corbel" panose="020B0503020204020204" pitchFamily="34" charset="0"/>
            </a:endParaRPr>
          </a:p>
        </p:txBody>
      </p:sp>
      <p:pic>
        <p:nvPicPr>
          <p:cNvPr id="7" name="image1.jpeg">
            <a:extLst>
              <a:ext uri="{FF2B5EF4-FFF2-40B4-BE49-F238E27FC236}">
                <a16:creationId xmlns:a16="http://schemas.microsoft.com/office/drawing/2014/main" xmlns="" id="{85199C14-85FF-47E4-BDCB-8A9F487C7901}"/>
              </a:ext>
            </a:extLst>
          </p:cNvPr>
          <p:cNvPicPr>
            <a:picLocks noChangeAspect="1"/>
          </p:cNvPicPr>
          <p:nvPr/>
        </p:nvPicPr>
        <p:blipFill rotWithShape="1">
          <a:blip r:embed="rId2" cstate="print"/>
          <a:srcRect r="73896"/>
          <a:stretch/>
        </p:blipFill>
        <p:spPr>
          <a:xfrm>
            <a:off x="5956381" y="439438"/>
            <a:ext cx="324822" cy="576000"/>
          </a:xfrm>
          <a:prstGeom prst="rect">
            <a:avLst/>
          </a:prstGeom>
        </p:spPr>
      </p:pic>
      <p:sp>
        <p:nvSpPr>
          <p:cNvPr id="9" name="Slide Number Placeholder 3">
            <a:extLst>
              <a:ext uri="{FF2B5EF4-FFF2-40B4-BE49-F238E27FC236}">
                <a16:creationId xmlns:a16="http://schemas.microsoft.com/office/drawing/2014/main" xmlns="" id="{A0CD9DD3-9003-46F2-92AA-CAB80FEEA0B8}"/>
              </a:ext>
            </a:extLst>
          </p:cNvPr>
          <p:cNvSpPr txBox="1">
            <a:spLocks/>
          </p:cNvSpPr>
          <p:nvPr/>
        </p:nvSpPr>
        <p:spPr>
          <a:xfrm>
            <a:off x="576797" y="484022"/>
            <a:ext cx="5379584" cy="7864612"/>
          </a:xfrm>
          <a:prstGeom prst="rect">
            <a:avLst/>
          </a:prstGeom>
        </p:spPr>
        <p:txBody>
          <a:bodyPr vert="horz" lIns="91440" tIns="45720" rIns="91440" bIns="45720" rtlCol="0" anchor="t"/>
          <a:lstStyle>
            <a:defPPr>
              <a:defRPr lang="en-US"/>
            </a:defPPr>
            <a:lvl1pPr marL="0" algn="r" defTabSz="457200" rtl="0" eaLnBrk="1" latinLnBrk="0" hangingPunct="1">
              <a:defRPr sz="9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CA" sz="2400" dirty="0">
                <a:solidFill>
                  <a:srgbClr val="687F00"/>
                </a:solidFill>
                <a:latin typeface="Corbel" panose="020B0503020204020204" pitchFamily="34" charset="0"/>
              </a:rPr>
              <a:t>President’s Report</a:t>
            </a:r>
          </a:p>
          <a:p>
            <a:pPr algn="l"/>
            <a:endParaRPr lang="en-CA" sz="2400" dirty="0">
              <a:solidFill>
                <a:srgbClr val="687F00"/>
              </a:solidFill>
              <a:latin typeface="Corbel" panose="020B0503020204020204" pitchFamily="34" charset="0"/>
            </a:endParaRPr>
          </a:p>
          <a:p>
            <a:pPr algn="l"/>
            <a:r>
              <a:rPr lang="en-CA" sz="1200" dirty="0">
                <a:solidFill>
                  <a:schemeClr val="tx1"/>
                </a:solidFill>
                <a:latin typeface="Corbel" panose="020B0503020204020204" pitchFamily="34" charset="0"/>
              </a:rPr>
              <a:t>The North Shore Community Foundation is a registered charity based in North Vancouver and our geographical reach extends from Deep Cove to Lions Bay. We have been part of the North Shore for over 30 years and our core mission is to encourage and facilitate local philanthropy and “to accumulate and responsibly administer permanent capital that generates income to fund social, cultural, recreational and educational initiatives that directly benefit the residents of the North Shore”. Said another way, we wish to create a stronger and healthier community not just today but for generations to come.</a:t>
            </a:r>
          </a:p>
          <a:p>
            <a:pPr algn="l"/>
            <a:endParaRPr lang="en-CA" sz="1200" dirty="0">
              <a:solidFill>
                <a:schemeClr val="tx1"/>
              </a:solidFill>
              <a:latin typeface="Corbel" panose="020B0503020204020204" pitchFamily="34" charset="0"/>
            </a:endParaRPr>
          </a:p>
          <a:p>
            <a:pPr algn="l"/>
            <a:r>
              <a:rPr lang="en-CA" sz="1200" dirty="0">
                <a:solidFill>
                  <a:schemeClr val="tx1"/>
                </a:solidFill>
                <a:latin typeface="Corbel" panose="020B0503020204020204" pitchFamily="34" charset="0"/>
              </a:rPr>
              <a:t>And perhaps no better example of this is the 2019 recipient of the Foundation’s Annual Golf Tournament donation, the North Shore Disability Resource Centre. The $50,000 donation will be used to create Canada’s first mobile multi-sensory environment, a Mobile Snoezelen Room. This will enable the North Shore Disability Resource Centre to deliver multi sensory experiences and therapies to individuals who may not be able to make it to a multi-sensory room at a fixed location. </a:t>
            </a:r>
          </a:p>
          <a:p>
            <a:pPr algn="l"/>
            <a:endParaRPr lang="en-CA" sz="1200" dirty="0">
              <a:solidFill>
                <a:schemeClr val="tx1"/>
              </a:solidFill>
              <a:latin typeface="Corbel" panose="020B0503020204020204" pitchFamily="34" charset="0"/>
            </a:endParaRPr>
          </a:p>
          <a:p>
            <a:pPr algn="l"/>
            <a:r>
              <a:rPr lang="en-CA" sz="1200" dirty="0">
                <a:solidFill>
                  <a:schemeClr val="tx1"/>
                </a:solidFill>
                <a:latin typeface="Corbel" panose="020B0503020204020204" pitchFamily="34" charset="0"/>
              </a:rPr>
              <a:t>As a board, we continue to follow and deliver on our strategic plan and our working committees thrive. To all board members, thank you for your time, expertise, dedication, time away from family and last but equally important, your passion to make the North Shore a better place to work, live and play. Special thanks to a number of departing board members namely Kay Vinall and Aaron Kuzik, each of whom served nine years. What an amazing contribution, huge thanks!  Also big thanks to Chris Ball and Jamey Trewartha for their years of service to the Foundation.  And I would be remiss if I did not thank Ira Mistry, the Foundation’s Administrator for the countless hours she provides.</a:t>
            </a:r>
          </a:p>
          <a:p>
            <a:pPr algn="l"/>
            <a:endParaRPr lang="en-CA" sz="1200" dirty="0">
              <a:solidFill>
                <a:schemeClr val="tx1"/>
              </a:solidFill>
              <a:latin typeface="Corbel" panose="020B0503020204020204" pitchFamily="34" charset="0"/>
            </a:endParaRPr>
          </a:p>
          <a:p>
            <a:pPr algn="l"/>
            <a:r>
              <a:rPr lang="en-CA" sz="1200" dirty="0">
                <a:solidFill>
                  <a:schemeClr val="tx1"/>
                </a:solidFill>
                <a:latin typeface="Corbel" panose="020B0503020204020204" pitchFamily="34" charset="0"/>
              </a:rPr>
              <a:t>The North Shore is a healthy, vibrant, engaged and connected community. It is inclusive, diverse, welcoming and pretty darn beautiful. I know we are all proud to call the North Shore home and excited to make it an even better place to live, work and play. In closing, a quote from an anonymous author….</a:t>
            </a:r>
          </a:p>
          <a:p>
            <a:pPr algn="l"/>
            <a:endParaRPr lang="en-CA" sz="1200" dirty="0">
              <a:solidFill>
                <a:schemeClr val="tx1"/>
              </a:solidFill>
              <a:latin typeface="Corbel" panose="020B0503020204020204" pitchFamily="34" charset="0"/>
            </a:endParaRPr>
          </a:p>
          <a:p>
            <a:pPr algn="l"/>
            <a:r>
              <a:rPr lang="en-CA" sz="1200" dirty="0">
                <a:solidFill>
                  <a:schemeClr val="tx1"/>
                </a:solidFill>
                <a:latin typeface="Corbel" panose="020B0503020204020204" pitchFamily="34" charset="0"/>
              </a:rPr>
              <a:t>“You don’t have to be famous or rich to do a good deed. No matter how small it may seem, each kind deed sends a rippling action of kindness to humanity”.</a:t>
            </a:r>
          </a:p>
          <a:p>
            <a:pPr algn="l"/>
            <a:endParaRPr lang="en-US" sz="1200" dirty="0">
              <a:solidFill>
                <a:schemeClr val="tx1"/>
              </a:solidFill>
              <a:latin typeface="Corbel" panose="020B0503020204020204" pitchFamily="34" charset="0"/>
            </a:endParaRPr>
          </a:p>
          <a:p>
            <a:pPr algn="l"/>
            <a:r>
              <a:rPr lang="en-US" sz="1200" dirty="0">
                <a:solidFill>
                  <a:schemeClr val="tx1"/>
                </a:solidFill>
                <a:latin typeface="Corbel" panose="020B0503020204020204" pitchFamily="34" charset="0"/>
              </a:rPr>
              <a:t>Respectfully submitted,</a:t>
            </a:r>
          </a:p>
          <a:p>
            <a:pPr algn="l"/>
            <a:endParaRPr lang="en-US" sz="1200" dirty="0">
              <a:solidFill>
                <a:schemeClr val="tx1"/>
              </a:solidFill>
              <a:latin typeface="Corbel" panose="020B0503020204020204" pitchFamily="34" charset="0"/>
            </a:endParaRPr>
          </a:p>
          <a:p>
            <a:pPr algn="l"/>
            <a:r>
              <a:rPr lang="en-US" sz="1200" dirty="0">
                <a:solidFill>
                  <a:schemeClr val="tx1"/>
                </a:solidFill>
                <a:latin typeface="Corbel" panose="020B0503020204020204" pitchFamily="34" charset="0"/>
              </a:rPr>
              <a:t>Michael Boehm</a:t>
            </a:r>
          </a:p>
          <a:p>
            <a:pPr algn="l"/>
            <a:r>
              <a:rPr lang="en-US" sz="1200" dirty="0">
                <a:solidFill>
                  <a:schemeClr val="tx1"/>
                </a:solidFill>
                <a:latin typeface="Corbel" panose="020B0503020204020204" pitchFamily="34" charset="0"/>
              </a:rPr>
              <a:t>President </a:t>
            </a:r>
          </a:p>
          <a:p>
            <a:pPr algn="l"/>
            <a:endParaRPr lang="en-CA" sz="1000" dirty="0">
              <a:solidFill>
                <a:schemeClr val="tx1"/>
              </a:solidFill>
              <a:latin typeface="Corbel" panose="020B0503020204020204" pitchFamily="34" charset="0"/>
            </a:endParaRPr>
          </a:p>
          <a:p>
            <a:pPr algn="l"/>
            <a:endParaRPr lang="en-CA" sz="2400" dirty="0">
              <a:solidFill>
                <a:srgbClr val="687F00"/>
              </a:solidFill>
              <a:latin typeface="Corbel" panose="020B0503020204020204" pitchFamily="34" charset="0"/>
            </a:endParaRPr>
          </a:p>
          <a:p>
            <a:pPr algn="l"/>
            <a:endParaRPr lang="en-CA" sz="2400" dirty="0">
              <a:solidFill>
                <a:srgbClr val="687F00"/>
              </a:solidFill>
              <a:latin typeface="Corbel" panose="020B0503020204020204" pitchFamily="34" charset="0"/>
            </a:endParaRPr>
          </a:p>
        </p:txBody>
      </p:sp>
    </p:spTree>
    <p:extLst>
      <p:ext uri="{BB962C8B-B14F-4D97-AF65-F5344CB8AC3E}">
        <p14:creationId xmlns:p14="http://schemas.microsoft.com/office/powerpoint/2010/main" val="338859622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xmlns="" id="{6DC34CC0-5479-46B5-ADE3-491DC631DF76}"/>
              </a:ext>
            </a:extLst>
          </p:cNvPr>
          <p:cNvSpPr/>
          <p:nvPr/>
        </p:nvSpPr>
        <p:spPr>
          <a:xfrm>
            <a:off x="94569" y="8759907"/>
            <a:ext cx="4824000" cy="288000"/>
          </a:xfrm>
          <a:prstGeom prst="rect">
            <a:avLst/>
          </a:prstGeom>
          <a:solidFill>
            <a:srgbClr val="687F00">
              <a:alpha val="3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6" name="Title 1">
            <a:extLst>
              <a:ext uri="{FF2B5EF4-FFF2-40B4-BE49-F238E27FC236}">
                <a16:creationId xmlns:a16="http://schemas.microsoft.com/office/drawing/2014/main" xmlns="" id="{70613DCA-CBED-4FE1-929E-5C4ADC579F35}"/>
              </a:ext>
            </a:extLst>
          </p:cNvPr>
          <p:cNvSpPr txBox="1">
            <a:spLocks/>
          </p:cNvSpPr>
          <p:nvPr/>
        </p:nvSpPr>
        <p:spPr>
          <a:xfrm>
            <a:off x="877137" y="8707794"/>
            <a:ext cx="2694854" cy="385576"/>
          </a:xfrm>
          <a:prstGeom prst="rect">
            <a:avLst/>
          </a:prstGeom>
        </p:spPr>
        <p:txBody>
          <a:bodyPr vert="horz" lIns="91440" tIns="45720" rIns="91440" bIns="45720" rtlCol="0" anchor="ctr">
            <a:no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gn="r"/>
            <a:endParaRPr lang="en-CA" sz="1600" dirty="0">
              <a:solidFill>
                <a:schemeClr val="bg1"/>
              </a:solidFill>
              <a:latin typeface="Corbel" panose="020B0503020204020204" pitchFamily="34" charset="0"/>
            </a:endParaRPr>
          </a:p>
        </p:txBody>
      </p:sp>
      <p:sp>
        <p:nvSpPr>
          <p:cNvPr id="4" name="Slide Number Placeholder 3">
            <a:extLst>
              <a:ext uri="{FF2B5EF4-FFF2-40B4-BE49-F238E27FC236}">
                <a16:creationId xmlns:a16="http://schemas.microsoft.com/office/drawing/2014/main" xmlns="" id="{D25F1781-9180-4E95-A8B5-57D44EE8013F}"/>
              </a:ext>
            </a:extLst>
          </p:cNvPr>
          <p:cNvSpPr>
            <a:spLocks noGrp="1"/>
          </p:cNvSpPr>
          <p:nvPr>
            <p:ph type="sldNum" sz="quarter" idx="12"/>
          </p:nvPr>
        </p:nvSpPr>
        <p:spPr>
          <a:xfrm>
            <a:off x="4509304" y="8671235"/>
            <a:ext cx="2313314" cy="486833"/>
          </a:xfrm>
        </p:spPr>
        <p:txBody>
          <a:bodyPr/>
          <a:lstStyle/>
          <a:p>
            <a:r>
              <a:rPr lang="en-CA" sz="1400" dirty="0">
                <a:solidFill>
                  <a:schemeClr val="bg1">
                    <a:lumMod val="50000"/>
                  </a:schemeClr>
                </a:solidFill>
                <a:latin typeface="Corbel" panose="020B0503020204020204" pitchFamily="34" charset="0"/>
              </a:rPr>
              <a:t> Annual Report - Page </a:t>
            </a:r>
            <a:fld id="{D1084EF6-8207-4E76-967A-509BCAA2E54A}" type="slidenum">
              <a:rPr lang="en-CA" sz="1400" smtClean="0">
                <a:solidFill>
                  <a:schemeClr val="bg1">
                    <a:lumMod val="50000"/>
                  </a:schemeClr>
                </a:solidFill>
                <a:latin typeface="Corbel" panose="020B0503020204020204" pitchFamily="34" charset="0"/>
              </a:rPr>
              <a:t>4</a:t>
            </a:fld>
            <a:endParaRPr lang="en-CA" sz="1400" dirty="0">
              <a:solidFill>
                <a:schemeClr val="bg1">
                  <a:lumMod val="50000"/>
                </a:schemeClr>
              </a:solidFill>
              <a:latin typeface="Corbel" panose="020B0503020204020204" pitchFamily="34" charset="0"/>
            </a:endParaRPr>
          </a:p>
        </p:txBody>
      </p:sp>
      <p:pic>
        <p:nvPicPr>
          <p:cNvPr id="7" name="image1.jpeg">
            <a:extLst>
              <a:ext uri="{FF2B5EF4-FFF2-40B4-BE49-F238E27FC236}">
                <a16:creationId xmlns:a16="http://schemas.microsoft.com/office/drawing/2014/main" xmlns="" id="{85199C14-85FF-47E4-BDCB-8A9F487C7901}"/>
              </a:ext>
            </a:extLst>
          </p:cNvPr>
          <p:cNvPicPr>
            <a:picLocks noChangeAspect="1"/>
          </p:cNvPicPr>
          <p:nvPr/>
        </p:nvPicPr>
        <p:blipFill rotWithShape="1">
          <a:blip r:embed="rId2" cstate="print"/>
          <a:srcRect r="73896"/>
          <a:stretch/>
        </p:blipFill>
        <p:spPr>
          <a:xfrm>
            <a:off x="5956381" y="439438"/>
            <a:ext cx="324822" cy="576000"/>
          </a:xfrm>
          <a:prstGeom prst="rect">
            <a:avLst/>
          </a:prstGeom>
        </p:spPr>
      </p:pic>
      <p:sp>
        <p:nvSpPr>
          <p:cNvPr id="9" name="Slide Number Placeholder 3">
            <a:extLst>
              <a:ext uri="{FF2B5EF4-FFF2-40B4-BE49-F238E27FC236}">
                <a16:creationId xmlns:a16="http://schemas.microsoft.com/office/drawing/2014/main" xmlns="" id="{A0CD9DD3-9003-46F2-92AA-CAB80FEEA0B8}"/>
              </a:ext>
            </a:extLst>
          </p:cNvPr>
          <p:cNvSpPr txBox="1">
            <a:spLocks/>
          </p:cNvSpPr>
          <p:nvPr/>
        </p:nvSpPr>
        <p:spPr>
          <a:xfrm>
            <a:off x="576797" y="484022"/>
            <a:ext cx="5379584" cy="7642339"/>
          </a:xfrm>
          <a:prstGeom prst="rect">
            <a:avLst/>
          </a:prstGeom>
        </p:spPr>
        <p:txBody>
          <a:bodyPr vert="horz" lIns="91440" tIns="45720" rIns="91440" bIns="45720" rtlCol="0" anchor="t"/>
          <a:lstStyle>
            <a:defPPr>
              <a:defRPr lang="en-US"/>
            </a:defPPr>
            <a:lvl1pPr marL="0" algn="r" defTabSz="457200" rtl="0" eaLnBrk="1" latinLnBrk="0" hangingPunct="1">
              <a:defRPr sz="9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CA" sz="2400" dirty="0">
                <a:solidFill>
                  <a:srgbClr val="687F00"/>
                </a:solidFill>
                <a:latin typeface="Corbel" panose="020B0503020204020204" pitchFamily="34" charset="0"/>
              </a:rPr>
              <a:t>Treasurer’s Report</a:t>
            </a:r>
          </a:p>
          <a:p>
            <a:pPr algn="l"/>
            <a:endParaRPr lang="en-CA" sz="2400" dirty="0">
              <a:solidFill>
                <a:srgbClr val="687F00"/>
              </a:solidFill>
              <a:latin typeface="Corbel" panose="020B0503020204020204" pitchFamily="34" charset="0"/>
            </a:endParaRPr>
          </a:p>
          <a:p>
            <a:pPr algn="l"/>
            <a:r>
              <a:rPr lang="en-US" sz="1200" dirty="0">
                <a:solidFill>
                  <a:srgbClr val="687F00"/>
                </a:solidFill>
                <a:latin typeface="Corbel" panose="020B0503020204020204" pitchFamily="34" charset="0"/>
              </a:rPr>
              <a:t>Contributions and revenues</a:t>
            </a:r>
          </a:p>
          <a:p>
            <a:pPr algn="l"/>
            <a:endParaRPr lang="en-US" sz="1200" dirty="0">
              <a:solidFill>
                <a:schemeClr val="tx1"/>
              </a:solidFill>
              <a:latin typeface="Corbel" panose="020B0503020204020204" pitchFamily="34" charset="0"/>
            </a:endParaRPr>
          </a:p>
          <a:p>
            <a:pPr algn="l"/>
            <a:r>
              <a:rPr lang="en-CA" sz="1200" dirty="0">
                <a:solidFill>
                  <a:schemeClr val="tx1"/>
                </a:solidFill>
                <a:latin typeface="Corbel" panose="020B0503020204020204" pitchFamily="34" charset="0"/>
              </a:rPr>
              <a:t>The Foundation’s revenues increased approximately $51,000 in comparison to the previous year.  Current donations decreased to $14,289 (2018 - $ 29,221).  The primary contributors to the increase in revenues are capital gains realized on the sale of certain of the Foundation’s investments of $117,700 (2018 - $23,350) as our investment managers rebalance and seek long term value investment positions. Management fee income also increased to $32,500.  These are fees earned from the management and administration of the Mayors’ Golf Tournament.  Fundraising and investment income continue to be the primary sources on revenue.  </a:t>
            </a:r>
          </a:p>
          <a:p>
            <a:pPr algn="l"/>
            <a:endParaRPr lang="en-CA" sz="1200" dirty="0">
              <a:solidFill>
                <a:schemeClr val="tx1"/>
              </a:solidFill>
              <a:latin typeface="Corbel" panose="020B0503020204020204" pitchFamily="34" charset="0"/>
            </a:endParaRPr>
          </a:p>
          <a:p>
            <a:pPr algn="l"/>
            <a:r>
              <a:rPr lang="en-CA" sz="1200" dirty="0">
                <a:solidFill>
                  <a:schemeClr val="tx1"/>
                </a:solidFill>
                <a:latin typeface="Corbel" panose="020B0503020204020204" pitchFamily="34" charset="0"/>
              </a:rPr>
              <a:t>The Mayors’ Golf Tournament raised around $186,000 in net profit and distributed a total $180,000.  The current distributions were allocated $50,000 to the designated charity – North Shore Disability Resource Centre, $97,500 was added to the Foundation’s Mayors’ Community Trust Fund and $32,500 was added to the Foundation’s operating budget. </a:t>
            </a:r>
          </a:p>
          <a:p>
            <a:pPr algn="l"/>
            <a:endParaRPr lang="en-CA" sz="1200" dirty="0">
              <a:solidFill>
                <a:schemeClr val="tx1"/>
              </a:solidFill>
              <a:latin typeface="Corbel" panose="020B0503020204020204" pitchFamily="34" charset="0"/>
            </a:endParaRPr>
          </a:p>
          <a:p>
            <a:pPr algn="l"/>
            <a:endParaRPr lang="en-CA" sz="1200" dirty="0">
              <a:solidFill>
                <a:schemeClr val="tx1"/>
              </a:solidFill>
              <a:latin typeface="Corbel" panose="020B0503020204020204" pitchFamily="34" charset="0"/>
            </a:endParaRPr>
          </a:p>
          <a:p>
            <a:pPr algn="l"/>
            <a:endParaRPr lang="en-CA" sz="1200" dirty="0">
              <a:solidFill>
                <a:schemeClr val="tx1"/>
              </a:solidFill>
              <a:latin typeface="Corbel" panose="020B0503020204020204" pitchFamily="34" charset="0"/>
            </a:endParaRPr>
          </a:p>
          <a:p>
            <a:pPr algn="l"/>
            <a:endParaRPr lang="en-CA" sz="2400" dirty="0">
              <a:solidFill>
                <a:srgbClr val="687F00"/>
              </a:solidFill>
              <a:latin typeface="Corbel" panose="020B0503020204020204" pitchFamily="34" charset="0"/>
            </a:endParaRPr>
          </a:p>
        </p:txBody>
      </p:sp>
      <p:graphicFrame>
        <p:nvGraphicFramePr>
          <p:cNvPr id="8" name="Chart 7">
            <a:extLst>
              <a:ext uri="{FF2B5EF4-FFF2-40B4-BE49-F238E27FC236}">
                <a16:creationId xmlns:a16="http://schemas.microsoft.com/office/drawing/2014/main" xmlns="" id="{8A53AF7F-6BC5-4FE3-86B6-90AEB2794A98}"/>
              </a:ext>
            </a:extLst>
          </p:cNvPr>
          <p:cNvGraphicFramePr/>
          <p:nvPr>
            <p:extLst>
              <p:ext uri="{D42A27DB-BD31-4B8C-83A1-F6EECF244321}">
                <p14:modId xmlns:p14="http://schemas.microsoft.com/office/powerpoint/2010/main" val="2602364296"/>
              </p:ext>
            </p:extLst>
          </p:nvPr>
        </p:nvGraphicFramePr>
        <p:xfrm>
          <a:off x="576797" y="4641702"/>
          <a:ext cx="5192236" cy="3096057"/>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416408640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xmlns="" id="{6DC34CC0-5479-46B5-ADE3-491DC631DF76}"/>
              </a:ext>
            </a:extLst>
          </p:cNvPr>
          <p:cNvSpPr/>
          <p:nvPr/>
        </p:nvSpPr>
        <p:spPr>
          <a:xfrm>
            <a:off x="94569" y="8759907"/>
            <a:ext cx="4824000" cy="288000"/>
          </a:xfrm>
          <a:prstGeom prst="rect">
            <a:avLst/>
          </a:prstGeom>
          <a:solidFill>
            <a:srgbClr val="687F00">
              <a:alpha val="3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6" name="Title 1">
            <a:extLst>
              <a:ext uri="{FF2B5EF4-FFF2-40B4-BE49-F238E27FC236}">
                <a16:creationId xmlns:a16="http://schemas.microsoft.com/office/drawing/2014/main" xmlns="" id="{70613DCA-CBED-4FE1-929E-5C4ADC579F35}"/>
              </a:ext>
            </a:extLst>
          </p:cNvPr>
          <p:cNvSpPr txBox="1">
            <a:spLocks/>
          </p:cNvSpPr>
          <p:nvPr/>
        </p:nvSpPr>
        <p:spPr>
          <a:xfrm>
            <a:off x="877137" y="8707794"/>
            <a:ext cx="2694854" cy="385576"/>
          </a:xfrm>
          <a:prstGeom prst="rect">
            <a:avLst/>
          </a:prstGeom>
        </p:spPr>
        <p:txBody>
          <a:bodyPr vert="horz" lIns="91440" tIns="45720" rIns="91440" bIns="45720" rtlCol="0" anchor="ctr">
            <a:no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gn="r"/>
            <a:endParaRPr lang="en-CA" sz="1600" dirty="0">
              <a:solidFill>
                <a:schemeClr val="bg1"/>
              </a:solidFill>
              <a:latin typeface="Corbel" panose="020B0503020204020204" pitchFamily="34" charset="0"/>
            </a:endParaRPr>
          </a:p>
        </p:txBody>
      </p:sp>
      <p:sp>
        <p:nvSpPr>
          <p:cNvPr id="4" name="Slide Number Placeholder 3">
            <a:extLst>
              <a:ext uri="{FF2B5EF4-FFF2-40B4-BE49-F238E27FC236}">
                <a16:creationId xmlns:a16="http://schemas.microsoft.com/office/drawing/2014/main" xmlns="" id="{D25F1781-9180-4E95-A8B5-57D44EE8013F}"/>
              </a:ext>
            </a:extLst>
          </p:cNvPr>
          <p:cNvSpPr>
            <a:spLocks noGrp="1"/>
          </p:cNvSpPr>
          <p:nvPr>
            <p:ph type="sldNum" sz="quarter" idx="12"/>
          </p:nvPr>
        </p:nvSpPr>
        <p:spPr>
          <a:xfrm>
            <a:off x="4509304" y="8671235"/>
            <a:ext cx="2313314" cy="486833"/>
          </a:xfrm>
        </p:spPr>
        <p:txBody>
          <a:bodyPr/>
          <a:lstStyle/>
          <a:p>
            <a:r>
              <a:rPr lang="en-CA" sz="1400" dirty="0">
                <a:solidFill>
                  <a:schemeClr val="bg1">
                    <a:lumMod val="50000"/>
                  </a:schemeClr>
                </a:solidFill>
                <a:latin typeface="Corbel" panose="020B0503020204020204" pitchFamily="34" charset="0"/>
              </a:rPr>
              <a:t> Annual Report - Page </a:t>
            </a:r>
            <a:fld id="{D1084EF6-8207-4E76-967A-509BCAA2E54A}" type="slidenum">
              <a:rPr lang="en-CA" sz="1400" smtClean="0">
                <a:solidFill>
                  <a:schemeClr val="bg1">
                    <a:lumMod val="50000"/>
                  </a:schemeClr>
                </a:solidFill>
                <a:latin typeface="Corbel" panose="020B0503020204020204" pitchFamily="34" charset="0"/>
              </a:rPr>
              <a:t>5</a:t>
            </a:fld>
            <a:endParaRPr lang="en-CA" sz="1400" dirty="0">
              <a:solidFill>
                <a:schemeClr val="bg1">
                  <a:lumMod val="50000"/>
                </a:schemeClr>
              </a:solidFill>
              <a:latin typeface="Corbel" panose="020B0503020204020204" pitchFamily="34" charset="0"/>
            </a:endParaRPr>
          </a:p>
        </p:txBody>
      </p:sp>
      <p:pic>
        <p:nvPicPr>
          <p:cNvPr id="7" name="image1.jpeg">
            <a:extLst>
              <a:ext uri="{FF2B5EF4-FFF2-40B4-BE49-F238E27FC236}">
                <a16:creationId xmlns:a16="http://schemas.microsoft.com/office/drawing/2014/main" xmlns="" id="{85199C14-85FF-47E4-BDCB-8A9F487C7901}"/>
              </a:ext>
            </a:extLst>
          </p:cNvPr>
          <p:cNvPicPr>
            <a:picLocks noChangeAspect="1"/>
          </p:cNvPicPr>
          <p:nvPr/>
        </p:nvPicPr>
        <p:blipFill rotWithShape="1">
          <a:blip r:embed="rId2" cstate="print"/>
          <a:srcRect r="73896"/>
          <a:stretch/>
        </p:blipFill>
        <p:spPr>
          <a:xfrm>
            <a:off x="5956381" y="439438"/>
            <a:ext cx="324822" cy="576000"/>
          </a:xfrm>
          <a:prstGeom prst="rect">
            <a:avLst/>
          </a:prstGeom>
        </p:spPr>
      </p:pic>
      <p:sp>
        <p:nvSpPr>
          <p:cNvPr id="9" name="Slide Number Placeholder 3">
            <a:extLst>
              <a:ext uri="{FF2B5EF4-FFF2-40B4-BE49-F238E27FC236}">
                <a16:creationId xmlns:a16="http://schemas.microsoft.com/office/drawing/2014/main" xmlns="" id="{A0CD9DD3-9003-46F2-92AA-CAB80FEEA0B8}"/>
              </a:ext>
            </a:extLst>
          </p:cNvPr>
          <p:cNvSpPr txBox="1">
            <a:spLocks/>
          </p:cNvSpPr>
          <p:nvPr/>
        </p:nvSpPr>
        <p:spPr>
          <a:xfrm>
            <a:off x="576797" y="484022"/>
            <a:ext cx="5379584" cy="8077052"/>
          </a:xfrm>
          <a:prstGeom prst="rect">
            <a:avLst/>
          </a:prstGeom>
        </p:spPr>
        <p:txBody>
          <a:bodyPr vert="horz" lIns="91440" tIns="45720" rIns="91440" bIns="45720" rtlCol="0" anchor="t"/>
          <a:lstStyle>
            <a:defPPr>
              <a:defRPr lang="en-US"/>
            </a:defPPr>
            <a:lvl1pPr marL="0" algn="r" defTabSz="457200" rtl="0" eaLnBrk="1" latinLnBrk="0" hangingPunct="1">
              <a:defRPr sz="9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CA" sz="2400" dirty="0">
                <a:solidFill>
                  <a:srgbClr val="687F00"/>
                </a:solidFill>
                <a:latin typeface="Corbel" panose="020B0503020204020204" pitchFamily="34" charset="0"/>
              </a:rPr>
              <a:t>Treasurer’s Report (cont’d)</a:t>
            </a:r>
          </a:p>
          <a:p>
            <a:pPr algn="l"/>
            <a:endParaRPr lang="en-CA" sz="2400" dirty="0">
              <a:solidFill>
                <a:srgbClr val="687F00"/>
              </a:solidFill>
              <a:latin typeface="Corbel" panose="020B0503020204020204" pitchFamily="34" charset="0"/>
            </a:endParaRPr>
          </a:p>
          <a:p>
            <a:pPr algn="l"/>
            <a:r>
              <a:rPr lang="en-US" sz="1200" dirty="0">
                <a:solidFill>
                  <a:srgbClr val="687F00"/>
                </a:solidFill>
                <a:latin typeface="Corbel" panose="020B0503020204020204" pitchFamily="34" charset="0"/>
              </a:rPr>
              <a:t>Disbursements and Expenditures</a:t>
            </a:r>
          </a:p>
          <a:p>
            <a:pPr algn="l"/>
            <a:endParaRPr lang="en-US" sz="1200" dirty="0">
              <a:solidFill>
                <a:schemeClr val="tx1"/>
              </a:solidFill>
              <a:latin typeface="Corbel" panose="020B0503020204020204" pitchFamily="34" charset="0"/>
            </a:endParaRPr>
          </a:p>
          <a:p>
            <a:pPr algn="l"/>
            <a:r>
              <a:rPr lang="en-CA" sz="1200" dirty="0">
                <a:solidFill>
                  <a:schemeClr val="tx1"/>
                </a:solidFill>
                <a:latin typeface="Corbel" panose="020B0503020204020204" pitchFamily="34" charset="0"/>
              </a:rPr>
              <a:t>Total grants and disbursements for the year are just over $166,000 (2018 - $208,000). The primary reason for the decrease in grants was due to lower moving average investment returns. During the year, the Board approved a 4% rate of return to be disbursed on endowment funds.  This was down slightly from the 5% disbursed in 2018.  Fundraising expenditures, net of the disbursements to the Mayors’ Community Trust Fund, decreased by $15,000 compared to 2018.  The Board is committed to keeping costs as low as possible while striving to achieve greater awareness of the Foundation. We have internally calculated our administration costs at 0.70% for 2019 and 0.88% for 2018 of total asset value. </a:t>
            </a:r>
          </a:p>
          <a:p>
            <a:pPr algn="l"/>
            <a:endParaRPr lang="en-US" sz="1200" dirty="0">
              <a:solidFill>
                <a:schemeClr val="tx1"/>
              </a:solidFill>
              <a:latin typeface="Corbel" panose="020B0503020204020204" pitchFamily="34" charset="0"/>
            </a:endParaRPr>
          </a:p>
          <a:p>
            <a:pPr algn="l"/>
            <a:r>
              <a:rPr lang="en-US" sz="1200" dirty="0">
                <a:solidFill>
                  <a:srgbClr val="687F00"/>
                </a:solidFill>
                <a:latin typeface="Corbel" panose="020B0503020204020204" pitchFamily="34" charset="0"/>
              </a:rPr>
              <a:t>Operating Surplus</a:t>
            </a:r>
          </a:p>
          <a:p>
            <a:pPr algn="l"/>
            <a:endParaRPr lang="en-US" sz="1200" dirty="0">
              <a:solidFill>
                <a:schemeClr val="tx1"/>
              </a:solidFill>
              <a:latin typeface="Corbel" panose="020B0503020204020204" pitchFamily="34" charset="0"/>
            </a:endParaRPr>
          </a:p>
          <a:p>
            <a:pPr algn="l"/>
            <a:r>
              <a:rPr lang="en-CA" sz="1200" dirty="0">
                <a:solidFill>
                  <a:schemeClr val="tx1"/>
                </a:solidFill>
                <a:latin typeface="Corbel" panose="020B0503020204020204" pitchFamily="34" charset="0"/>
              </a:rPr>
              <a:t>The current year’s operations ended with a surplus of $88,661 (2018 deficit - $17,187).   The primary reason for the surplus is our use of a five-year rolling average rate of return to determine the amount of funds to disburse.  In 2019, the total return for the granting cycle was 5.76%, however lower total returns in prior years resulted in a lower five-year average for disbursement purposes.  The Foundation has recorded an unrealized gain on investments of $29,652 (2018 – gain of $14,829) which represents the write up of investments to market value as at 30 June 2019. </a:t>
            </a:r>
          </a:p>
          <a:p>
            <a:pPr algn="l"/>
            <a:endParaRPr lang="en-CA" sz="1200" dirty="0">
              <a:solidFill>
                <a:schemeClr val="tx1"/>
              </a:solidFill>
              <a:latin typeface="Corbel" panose="020B0503020204020204" pitchFamily="34" charset="0"/>
            </a:endParaRPr>
          </a:p>
          <a:p>
            <a:pPr algn="l"/>
            <a:r>
              <a:rPr lang="en-CA" sz="1200" dirty="0">
                <a:solidFill>
                  <a:schemeClr val="tx1"/>
                </a:solidFill>
                <a:latin typeface="Corbel" panose="020B0503020204020204" pitchFamily="34" charset="0"/>
              </a:rPr>
              <a:t>Net income prior to unrealized gains is $59,009 (2018 – net loss of $32,016).  This balance includes the Foundation’s share of the net proceeds from the 2019 Mayors’ Golf Tournament of $97,500 (2018 - $110,000) which have been internally restricted by the Board and are not available for current operating expenditures. </a:t>
            </a:r>
          </a:p>
          <a:p>
            <a:pPr algn="l"/>
            <a:endParaRPr lang="en-US" sz="1200" dirty="0">
              <a:solidFill>
                <a:schemeClr val="tx1"/>
              </a:solidFill>
              <a:latin typeface="Corbel" panose="020B0503020204020204" pitchFamily="34" charset="0"/>
            </a:endParaRPr>
          </a:p>
          <a:p>
            <a:pPr algn="l"/>
            <a:r>
              <a:rPr lang="en-US" sz="1200" dirty="0">
                <a:solidFill>
                  <a:srgbClr val="687F00"/>
                </a:solidFill>
                <a:latin typeface="Corbel" panose="020B0503020204020204" pitchFamily="34" charset="0"/>
              </a:rPr>
              <a:t>Investment Portfolio</a:t>
            </a:r>
          </a:p>
          <a:p>
            <a:pPr algn="l"/>
            <a:endParaRPr lang="en-US" sz="1200" dirty="0">
              <a:solidFill>
                <a:schemeClr val="tx1"/>
              </a:solidFill>
              <a:latin typeface="Corbel" panose="020B0503020204020204" pitchFamily="34" charset="0"/>
            </a:endParaRPr>
          </a:p>
          <a:p>
            <a:pPr algn="l"/>
            <a:r>
              <a:rPr lang="en-CA" sz="1200" dirty="0">
                <a:solidFill>
                  <a:schemeClr val="tx1"/>
                </a:solidFill>
                <a:latin typeface="Corbel" panose="020B0503020204020204" pitchFamily="34" charset="0"/>
              </a:rPr>
              <a:t>Current accounting standards require reporting investments which are quoted in an active market at fair value. The Foundation’s book value of these investments, which consists of investments held at RBC Dominion Securities and The Vancouver Foundation, is $3,024,807 (2018 - $2,868,246).  As disclosed on the statement of financial position, the fair value of these investments is $3,633,370 (2018 - $3,435,868).  The book value increase is largely due to endowment contributions received during the year plus accrued capital gains realized on certain investments.  The current asset allocation is within the Foundation’s investment policy and consists of 34% fixed income, 31% Canadian Equity and 35% Foreign Equity. </a:t>
            </a:r>
            <a:endParaRPr lang="en-US" sz="1200" dirty="0">
              <a:solidFill>
                <a:schemeClr val="tx1"/>
              </a:solidFill>
              <a:latin typeface="Corbel" panose="020B0503020204020204" pitchFamily="34" charset="0"/>
            </a:endParaRPr>
          </a:p>
          <a:p>
            <a:pPr algn="l"/>
            <a:endParaRPr lang="en-US" sz="1200" dirty="0">
              <a:solidFill>
                <a:schemeClr val="tx1"/>
              </a:solidFill>
              <a:latin typeface="Corbel" panose="020B0503020204020204" pitchFamily="34" charset="0"/>
            </a:endParaRPr>
          </a:p>
          <a:p>
            <a:pPr algn="l"/>
            <a:r>
              <a:rPr lang="en-US" sz="1200" dirty="0">
                <a:solidFill>
                  <a:schemeClr val="tx1"/>
                </a:solidFill>
                <a:latin typeface="Corbel" panose="020B0503020204020204" pitchFamily="34" charset="0"/>
              </a:rPr>
              <a:t>Aaron Kuzik, CPA, CA Treasurer </a:t>
            </a:r>
          </a:p>
          <a:p>
            <a:pPr algn="l"/>
            <a:endParaRPr lang="en-CA" sz="2400" dirty="0">
              <a:solidFill>
                <a:srgbClr val="687F00"/>
              </a:solidFill>
              <a:latin typeface="Corbel" panose="020B0503020204020204" pitchFamily="34" charset="0"/>
            </a:endParaRPr>
          </a:p>
          <a:p>
            <a:pPr algn="l"/>
            <a:endParaRPr lang="en-CA" sz="2400" dirty="0">
              <a:solidFill>
                <a:srgbClr val="687F00"/>
              </a:solidFill>
              <a:latin typeface="Corbel" panose="020B0503020204020204" pitchFamily="34" charset="0"/>
            </a:endParaRPr>
          </a:p>
        </p:txBody>
      </p:sp>
    </p:spTree>
    <p:extLst>
      <p:ext uri="{BB962C8B-B14F-4D97-AF65-F5344CB8AC3E}">
        <p14:creationId xmlns:p14="http://schemas.microsoft.com/office/powerpoint/2010/main" val="57906072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xmlns="" id="{6DC34CC0-5479-46B5-ADE3-491DC631DF76}"/>
              </a:ext>
            </a:extLst>
          </p:cNvPr>
          <p:cNvSpPr/>
          <p:nvPr/>
        </p:nvSpPr>
        <p:spPr>
          <a:xfrm>
            <a:off x="94569" y="8759907"/>
            <a:ext cx="4824000" cy="288000"/>
          </a:xfrm>
          <a:prstGeom prst="rect">
            <a:avLst/>
          </a:prstGeom>
          <a:solidFill>
            <a:srgbClr val="687F00">
              <a:alpha val="3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6" name="Title 1">
            <a:extLst>
              <a:ext uri="{FF2B5EF4-FFF2-40B4-BE49-F238E27FC236}">
                <a16:creationId xmlns:a16="http://schemas.microsoft.com/office/drawing/2014/main" xmlns="" id="{70613DCA-CBED-4FE1-929E-5C4ADC579F35}"/>
              </a:ext>
            </a:extLst>
          </p:cNvPr>
          <p:cNvSpPr txBox="1">
            <a:spLocks/>
          </p:cNvSpPr>
          <p:nvPr/>
        </p:nvSpPr>
        <p:spPr>
          <a:xfrm>
            <a:off x="877137" y="8707794"/>
            <a:ext cx="2694854" cy="385576"/>
          </a:xfrm>
          <a:prstGeom prst="rect">
            <a:avLst/>
          </a:prstGeom>
        </p:spPr>
        <p:txBody>
          <a:bodyPr vert="horz" lIns="91440" tIns="45720" rIns="91440" bIns="45720" rtlCol="0" anchor="ctr">
            <a:no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gn="r"/>
            <a:endParaRPr lang="en-CA" sz="1600" dirty="0">
              <a:solidFill>
                <a:schemeClr val="bg1"/>
              </a:solidFill>
              <a:latin typeface="Corbel" panose="020B0503020204020204" pitchFamily="34" charset="0"/>
            </a:endParaRPr>
          </a:p>
        </p:txBody>
      </p:sp>
      <p:sp>
        <p:nvSpPr>
          <p:cNvPr id="4" name="Slide Number Placeholder 3">
            <a:extLst>
              <a:ext uri="{FF2B5EF4-FFF2-40B4-BE49-F238E27FC236}">
                <a16:creationId xmlns:a16="http://schemas.microsoft.com/office/drawing/2014/main" xmlns="" id="{D25F1781-9180-4E95-A8B5-57D44EE8013F}"/>
              </a:ext>
            </a:extLst>
          </p:cNvPr>
          <p:cNvSpPr>
            <a:spLocks noGrp="1"/>
          </p:cNvSpPr>
          <p:nvPr>
            <p:ph type="sldNum" sz="quarter" idx="12"/>
          </p:nvPr>
        </p:nvSpPr>
        <p:spPr>
          <a:xfrm>
            <a:off x="4509304" y="8671235"/>
            <a:ext cx="2313314" cy="486833"/>
          </a:xfrm>
        </p:spPr>
        <p:txBody>
          <a:bodyPr/>
          <a:lstStyle/>
          <a:p>
            <a:r>
              <a:rPr lang="en-CA" sz="1400" dirty="0">
                <a:solidFill>
                  <a:schemeClr val="bg1">
                    <a:lumMod val="50000"/>
                  </a:schemeClr>
                </a:solidFill>
                <a:latin typeface="Corbel" panose="020B0503020204020204" pitchFamily="34" charset="0"/>
              </a:rPr>
              <a:t> Annual Report - Page </a:t>
            </a:r>
            <a:fld id="{D1084EF6-8207-4E76-967A-509BCAA2E54A}" type="slidenum">
              <a:rPr lang="en-CA" sz="1400" smtClean="0">
                <a:solidFill>
                  <a:schemeClr val="bg1">
                    <a:lumMod val="50000"/>
                  </a:schemeClr>
                </a:solidFill>
                <a:latin typeface="Corbel" panose="020B0503020204020204" pitchFamily="34" charset="0"/>
              </a:rPr>
              <a:t>6</a:t>
            </a:fld>
            <a:endParaRPr lang="en-CA" sz="1400" dirty="0">
              <a:solidFill>
                <a:schemeClr val="bg1">
                  <a:lumMod val="50000"/>
                </a:schemeClr>
              </a:solidFill>
              <a:latin typeface="Corbel" panose="020B0503020204020204" pitchFamily="34" charset="0"/>
            </a:endParaRPr>
          </a:p>
        </p:txBody>
      </p:sp>
      <p:pic>
        <p:nvPicPr>
          <p:cNvPr id="7" name="image1.jpeg">
            <a:extLst>
              <a:ext uri="{FF2B5EF4-FFF2-40B4-BE49-F238E27FC236}">
                <a16:creationId xmlns:a16="http://schemas.microsoft.com/office/drawing/2014/main" xmlns="" id="{85199C14-85FF-47E4-BDCB-8A9F487C7901}"/>
              </a:ext>
            </a:extLst>
          </p:cNvPr>
          <p:cNvPicPr>
            <a:picLocks noChangeAspect="1"/>
          </p:cNvPicPr>
          <p:nvPr/>
        </p:nvPicPr>
        <p:blipFill rotWithShape="1">
          <a:blip r:embed="rId2" cstate="print"/>
          <a:srcRect r="73896"/>
          <a:stretch/>
        </p:blipFill>
        <p:spPr>
          <a:xfrm>
            <a:off x="5956381" y="439438"/>
            <a:ext cx="324822" cy="576000"/>
          </a:xfrm>
          <a:prstGeom prst="rect">
            <a:avLst/>
          </a:prstGeom>
        </p:spPr>
      </p:pic>
      <p:sp>
        <p:nvSpPr>
          <p:cNvPr id="9" name="Slide Number Placeholder 3">
            <a:extLst>
              <a:ext uri="{FF2B5EF4-FFF2-40B4-BE49-F238E27FC236}">
                <a16:creationId xmlns:a16="http://schemas.microsoft.com/office/drawing/2014/main" xmlns="" id="{A0CD9DD3-9003-46F2-92AA-CAB80FEEA0B8}"/>
              </a:ext>
            </a:extLst>
          </p:cNvPr>
          <p:cNvSpPr txBox="1">
            <a:spLocks/>
          </p:cNvSpPr>
          <p:nvPr/>
        </p:nvSpPr>
        <p:spPr>
          <a:xfrm>
            <a:off x="576797" y="484022"/>
            <a:ext cx="5379584" cy="8077052"/>
          </a:xfrm>
          <a:prstGeom prst="rect">
            <a:avLst/>
          </a:prstGeom>
        </p:spPr>
        <p:txBody>
          <a:bodyPr vert="horz" lIns="91440" tIns="45720" rIns="91440" bIns="45720" rtlCol="0" anchor="t"/>
          <a:lstStyle>
            <a:defPPr>
              <a:defRPr lang="en-US"/>
            </a:defPPr>
            <a:lvl1pPr marL="0" algn="r" defTabSz="457200" rtl="0" eaLnBrk="1" latinLnBrk="0" hangingPunct="1">
              <a:defRPr sz="9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CA" sz="2400" dirty="0">
                <a:solidFill>
                  <a:srgbClr val="687F00"/>
                </a:solidFill>
                <a:latin typeface="Corbel" panose="020B0503020204020204" pitchFamily="34" charset="0"/>
              </a:rPr>
              <a:t>Grants and Distributions</a:t>
            </a:r>
          </a:p>
          <a:p>
            <a:pPr algn="l"/>
            <a:endParaRPr lang="en-CA" sz="2400" dirty="0">
              <a:solidFill>
                <a:srgbClr val="687F00"/>
              </a:solidFill>
              <a:latin typeface="Corbel" panose="020B0503020204020204" pitchFamily="34" charset="0"/>
            </a:endParaRPr>
          </a:p>
          <a:p>
            <a:pPr algn="l"/>
            <a:r>
              <a:rPr lang="en-US" sz="1200" dirty="0">
                <a:solidFill>
                  <a:schemeClr val="tx1"/>
                </a:solidFill>
                <a:latin typeface="Corbel" panose="020B0503020204020204" pitchFamily="34" charset="0"/>
              </a:rPr>
              <a:t>During the fiscal year ending June 30, 2019, the Board of Directors of the North Shore Community Foundation approved grants and distributions totaling approximately </a:t>
            </a:r>
            <a:r>
              <a:rPr lang="en-US" sz="1200" dirty="0">
                <a:solidFill>
                  <a:srgbClr val="687F00"/>
                </a:solidFill>
                <a:latin typeface="Corbel" panose="020B0503020204020204" pitchFamily="34" charset="0"/>
              </a:rPr>
              <a:t>$191,000</a:t>
            </a:r>
            <a:r>
              <a:rPr lang="en-US" sz="1200" dirty="0">
                <a:solidFill>
                  <a:schemeClr val="tx1"/>
                </a:solidFill>
                <a:latin typeface="Corbel" panose="020B0503020204020204" pitchFamily="34" charset="0"/>
              </a:rPr>
              <a:t>.</a:t>
            </a:r>
          </a:p>
          <a:p>
            <a:pPr algn="l"/>
            <a:endParaRPr lang="en-US" sz="1200" dirty="0">
              <a:solidFill>
                <a:schemeClr val="tx1"/>
              </a:solidFill>
              <a:latin typeface="Corbel" panose="020B0503020204020204" pitchFamily="34" charset="0"/>
            </a:endParaRPr>
          </a:p>
          <a:p>
            <a:pPr algn="l"/>
            <a:endParaRPr lang="en-US" sz="1200" dirty="0">
              <a:solidFill>
                <a:schemeClr val="tx1"/>
              </a:solidFill>
              <a:latin typeface="Corbel" panose="020B0503020204020204" pitchFamily="34" charset="0"/>
            </a:endParaRPr>
          </a:p>
          <a:p>
            <a:pPr algn="l"/>
            <a:endParaRPr lang="en-CA" sz="2400" dirty="0">
              <a:solidFill>
                <a:srgbClr val="687F00"/>
              </a:solidFill>
              <a:latin typeface="Corbel" panose="020B0503020204020204" pitchFamily="34" charset="0"/>
            </a:endParaRPr>
          </a:p>
          <a:p>
            <a:pPr algn="l"/>
            <a:endParaRPr lang="en-CA" sz="2400" dirty="0">
              <a:solidFill>
                <a:srgbClr val="687F00"/>
              </a:solidFill>
              <a:latin typeface="Corbel" panose="020B0503020204020204" pitchFamily="34" charset="0"/>
            </a:endParaRPr>
          </a:p>
        </p:txBody>
      </p:sp>
      <p:graphicFrame>
        <p:nvGraphicFramePr>
          <p:cNvPr id="21" name="Table 20">
            <a:extLst>
              <a:ext uri="{FF2B5EF4-FFF2-40B4-BE49-F238E27FC236}">
                <a16:creationId xmlns:a16="http://schemas.microsoft.com/office/drawing/2014/main" xmlns="" id="{582BA2DE-F30D-43C4-85B9-855C40EA0AAE}"/>
              </a:ext>
            </a:extLst>
          </p:cNvPr>
          <p:cNvGraphicFramePr>
            <a:graphicFrameLocks noGrp="1"/>
          </p:cNvGraphicFramePr>
          <p:nvPr>
            <p:extLst>
              <p:ext uri="{D42A27DB-BD31-4B8C-83A1-F6EECF244321}">
                <p14:modId xmlns:p14="http://schemas.microsoft.com/office/powerpoint/2010/main" val="740762115"/>
              </p:ext>
            </p:extLst>
          </p:nvPr>
        </p:nvGraphicFramePr>
        <p:xfrm>
          <a:off x="614478" y="2029231"/>
          <a:ext cx="5341903" cy="6200882"/>
        </p:xfrm>
        <a:graphic>
          <a:graphicData uri="http://schemas.openxmlformats.org/drawingml/2006/table">
            <a:tbl>
              <a:tblPr firstRow="1" firstCol="1" lastRow="1" lastCol="1" bandRow="1" bandCol="1">
                <a:tableStyleId>{10A1B5D5-9B99-4C35-A422-299274C87663}</a:tableStyleId>
              </a:tblPr>
              <a:tblGrid>
                <a:gridCol w="4491648">
                  <a:extLst>
                    <a:ext uri="{9D8B030D-6E8A-4147-A177-3AD203B41FA5}">
                      <a16:colId xmlns:a16="http://schemas.microsoft.com/office/drawing/2014/main" xmlns="" val="3331779210"/>
                    </a:ext>
                  </a:extLst>
                </a:gridCol>
                <a:gridCol w="850255">
                  <a:extLst>
                    <a:ext uri="{9D8B030D-6E8A-4147-A177-3AD203B41FA5}">
                      <a16:colId xmlns:a16="http://schemas.microsoft.com/office/drawing/2014/main" xmlns="" val="1835458717"/>
                    </a:ext>
                  </a:extLst>
                </a:gridCol>
              </a:tblGrid>
              <a:tr h="203774">
                <a:tc>
                  <a:txBody>
                    <a:bodyPr/>
                    <a:lstStyle/>
                    <a:p>
                      <a:pPr marL="60325">
                        <a:lnSpc>
                          <a:spcPts val="1160"/>
                        </a:lnSpc>
                        <a:spcBef>
                          <a:spcPts val="35"/>
                        </a:spcBef>
                        <a:spcAft>
                          <a:spcPts val="0"/>
                        </a:spcAft>
                      </a:pPr>
                      <a:r>
                        <a:rPr lang="en-CA" sz="1200" b="0" dirty="0">
                          <a:effectLst/>
                          <a:latin typeface="Corbel" panose="020B0503020204020204" pitchFamily="34" charset="0"/>
                          <a:ea typeface="Cambria" panose="02040503050406030204" pitchFamily="18" charset="0"/>
                          <a:cs typeface="Cambria" panose="02040503050406030204" pitchFamily="18" charset="0"/>
                        </a:rPr>
                        <a:t>Item</a:t>
                      </a:r>
                    </a:p>
                  </a:txBody>
                  <a:tcPr marL="0" marR="0" marT="0" marB="0" anchor="ctr">
                    <a:lnL w="12700" cmpd="sng">
                      <a:noFill/>
                    </a:lnL>
                    <a:lnR>
                      <a:noFill/>
                    </a:lnR>
                    <a:lnT w="12700" cmpd="sng">
                      <a:noFill/>
                    </a:lnT>
                    <a:lnB w="12700" cmpd="sng">
                      <a:noFill/>
                    </a:lnB>
                    <a:lnTlToBr w="12700" cmpd="sng">
                      <a:noFill/>
                      <a:prstDash val="solid"/>
                    </a:lnTlToBr>
                    <a:lnBlToTr w="12700" cmpd="sng">
                      <a:noFill/>
                      <a:prstDash val="solid"/>
                    </a:lnBlToTr>
                  </a:tcPr>
                </a:tc>
                <a:tc>
                  <a:txBody>
                    <a:bodyPr/>
                    <a:lstStyle/>
                    <a:p>
                      <a:pPr marR="59690" algn="r">
                        <a:lnSpc>
                          <a:spcPts val="1160"/>
                        </a:lnSpc>
                        <a:spcBef>
                          <a:spcPts val="35"/>
                        </a:spcBef>
                        <a:spcAft>
                          <a:spcPts val="0"/>
                        </a:spcAft>
                      </a:pPr>
                      <a:r>
                        <a:rPr lang="en-CA" sz="1200" b="0" dirty="0">
                          <a:effectLst/>
                          <a:latin typeface="Corbel" panose="020B0503020204020204" pitchFamily="34" charset="0"/>
                          <a:ea typeface="Cambria" panose="02040503050406030204" pitchFamily="18" charset="0"/>
                          <a:cs typeface="Cambria" panose="02040503050406030204" pitchFamily="18" charset="0"/>
                        </a:rPr>
                        <a:t>Amount</a:t>
                      </a:r>
                    </a:p>
                  </a:txBody>
                  <a:tcPr marL="0" marR="0" marT="0" marB="0" anchor="ctr">
                    <a:lnL>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xmlns="" val="3744317874"/>
                  </a:ext>
                </a:extLst>
              </a:tr>
              <a:tr h="691601">
                <a:tc>
                  <a:txBody>
                    <a:bodyPr/>
                    <a:lstStyle/>
                    <a:p>
                      <a:pPr marL="60325">
                        <a:lnSpc>
                          <a:spcPts val="1160"/>
                        </a:lnSpc>
                        <a:spcBef>
                          <a:spcPts val="35"/>
                        </a:spcBef>
                        <a:spcAft>
                          <a:spcPts val="0"/>
                        </a:spcAft>
                      </a:pPr>
                      <a:r>
                        <a:rPr lang="en-US" sz="1200" b="0" dirty="0">
                          <a:effectLst/>
                          <a:latin typeface="Corbel" panose="020B0503020204020204" pitchFamily="34" charset="0"/>
                          <a:ea typeface="Cambria" panose="02040503050406030204" pitchFamily="18" charset="0"/>
                          <a:cs typeface="Cambria" panose="02040503050406030204" pitchFamily="18" charset="0"/>
                        </a:rPr>
                        <a:t>Available for community granting, which is subject to an application process, is $76,373 for the fiscal year ending June 30, 2019. The approved recipients of the funds available will be determined, and funds disbursed, in November 2019.</a:t>
                      </a:r>
                    </a:p>
                  </a:txBody>
                  <a:tcPr marL="0" marR="0" marT="0" marB="0" anchor="ctr">
                    <a:lnL w="12700" cmpd="sng">
                      <a:noFill/>
                    </a:lnL>
                    <a:lnR>
                      <a:noFill/>
                    </a:lnR>
                    <a:lnT w="12700" cmpd="sng">
                      <a:noFill/>
                    </a:lnT>
                    <a:lnB w="12700" cmpd="sng">
                      <a:noFill/>
                    </a:lnB>
                    <a:lnTlToBr w="12700" cmpd="sng">
                      <a:noFill/>
                      <a:prstDash val="solid"/>
                    </a:lnTlToBr>
                    <a:lnBlToTr w="12700" cmpd="sng">
                      <a:noFill/>
                      <a:prstDash val="solid"/>
                    </a:lnBlToTr>
                  </a:tcPr>
                </a:tc>
                <a:tc>
                  <a:txBody>
                    <a:bodyPr/>
                    <a:lstStyle/>
                    <a:p>
                      <a:pPr marR="59690" algn="r">
                        <a:lnSpc>
                          <a:spcPts val="1160"/>
                        </a:lnSpc>
                        <a:spcBef>
                          <a:spcPts val="35"/>
                        </a:spcBef>
                        <a:spcAft>
                          <a:spcPts val="0"/>
                        </a:spcAft>
                      </a:pPr>
                      <a:r>
                        <a:rPr lang="en-CA" sz="1200" b="1" dirty="0">
                          <a:effectLst/>
                          <a:latin typeface="Corbel" panose="020B0503020204020204" pitchFamily="34" charset="0"/>
                          <a:ea typeface="Cambria" panose="02040503050406030204" pitchFamily="18" charset="0"/>
                          <a:cs typeface="Cambria" panose="02040503050406030204" pitchFamily="18" charset="0"/>
                        </a:rPr>
                        <a:t>$76,373</a:t>
                      </a:r>
                    </a:p>
                  </a:txBody>
                  <a:tcPr marL="0" marR="0" marT="0" marB="0" anchor="ctr">
                    <a:lnL>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xmlns="" val="842043639"/>
                  </a:ext>
                </a:extLst>
              </a:tr>
              <a:tr h="203774">
                <a:tc>
                  <a:txBody>
                    <a:bodyPr/>
                    <a:lstStyle/>
                    <a:p>
                      <a:pPr marL="60325">
                        <a:lnSpc>
                          <a:spcPts val="1160"/>
                        </a:lnSpc>
                        <a:spcBef>
                          <a:spcPts val="35"/>
                        </a:spcBef>
                        <a:spcAft>
                          <a:spcPts val="0"/>
                        </a:spcAft>
                      </a:pPr>
                      <a:endParaRPr lang="en-CA" sz="1200" b="0" dirty="0">
                        <a:effectLst/>
                        <a:latin typeface="Corbel" panose="020B0503020204020204" pitchFamily="34" charset="0"/>
                        <a:ea typeface="Cambria" panose="02040503050406030204" pitchFamily="18" charset="0"/>
                        <a:cs typeface="Cambria" panose="02040503050406030204" pitchFamily="18" charset="0"/>
                      </a:endParaRPr>
                    </a:p>
                  </a:txBody>
                  <a:tcPr marL="0" marR="0" marT="0" marB="0" anchor="ctr">
                    <a:lnL w="12700" cmpd="sng">
                      <a:noFill/>
                    </a:lnL>
                    <a:lnR>
                      <a:noFill/>
                    </a:lnR>
                    <a:lnT w="12700" cmpd="sng">
                      <a:noFill/>
                    </a:lnT>
                    <a:lnB w="12700" cmpd="sng">
                      <a:noFill/>
                    </a:lnB>
                    <a:lnTlToBr w="12700" cmpd="sng">
                      <a:noFill/>
                      <a:prstDash val="solid"/>
                    </a:lnTlToBr>
                    <a:lnBlToTr w="12700" cmpd="sng">
                      <a:noFill/>
                      <a:prstDash val="solid"/>
                    </a:lnBlToTr>
                  </a:tcPr>
                </a:tc>
                <a:tc>
                  <a:txBody>
                    <a:bodyPr/>
                    <a:lstStyle/>
                    <a:p>
                      <a:pPr marR="59690" algn="r">
                        <a:lnSpc>
                          <a:spcPts val="1160"/>
                        </a:lnSpc>
                        <a:spcBef>
                          <a:spcPts val="35"/>
                        </a:spcBef>
                        <a:spcAft>
                          <a:spcPts val="0"/>
                        </a:spcAft>
                      </a:pPr>
                      <a:endParaRPr lang="en-CA" sz="1200" b="0" dirty="0">
                        <a:effectLst/>
                        <a:latin typeface="Corbel" panose="020B0503020204020204" pitchFamily="34" charset="0"/>
                        <a:ea typeface="Cambria" panose="02040503050406030204" pitchFamily="18" charset="0"/>
                        <a:cs typeface="Cambria" panose="02040503050406030204" pitchFamily="18" charset="0"/>
                      </a:endParaRPr>
                    </a:p>
                  </a:txBody>
                  <a:tcPr marL="0" marR="0" marT="0" marB="0" anchor="ctr">
                    <a:lnL>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xmlns="" val="2338762669"/>
                  </a:ext>
                </a:extLst>
              </a:tr>
              <a:tr h="203774">
                <a:tc>
                  <a:txBody>
                    <a:bodyPr/>
                    <a:lstStyle/>
                    <a:p>
                      <a:pPr marL="60325" lvl="0">
                        <a:lnSpc>
                          <a:spcPts val="1160"/>
                        </a:lnSpc>
                        <a:spcBef>
                          <a:spcPts val="35"/>
                        </a:spcBef>
                        <a:spcAft>
                          <a:spcPts val="0"/>
                        </a:spcAft>
                      </a:pPr>
                      <a:r>
                        <a:rPr lang="en-CA" sz="1200" b="1" dirty="0">
                          <a:effectLst/>
                          <a:latin typeface="Corbel" panose="020B0503020204020204" pitchFamily="34" charset="0"/>
                          <a:ea typeface="Cambria" panose="02040503050406030204" pitchFamily="18" charset="0"/>
                          <a:cs typeface="Cambria" panose="02040503050406030204" pitchFamily="18" charset="0"/>
                        </a:rPr>
                        <a:t>Directed Funds:</a:t>
                      </a:r>
                    </a:p>
                  </a:txBody>
                  <a:tcPr marL="0" marR="0" marT="0" marB="0" anchor="ctr">
                    <a:lnL w="12700" cmpd="sng">
                      <a:noFill/>
                    </a:lnL>
                    <a:lnR>
                      <a:noFill/>
                    </a:lnR>
                    <a:lnT w="12700" cmpd="sng">
                      <a:noFill/>
                    </a:lnT>
                    <a:lnB w="12700" cmpd="sng">
                      <a:noFill/>
                    </a:lnB>
                    <a:lnTlToBr w="12700" cmpd="sng">
                      <a:noFill/>
                      <a:prstDash val="solid"/>
                    </a:lnTlToBr>
                    <a:lnBlToTr w="12700" cmpd="sng">
                      <a:noFill/>
                      <a:prstDash val="solid"/>
                    </a:lnBlToTr>
                    <a:noFill/>
                  </a:tcPr>
                </a:tc>
                <a:tc>
                  <a:txBody>
                    <a:bodyPr/>
                    <a:lstStyle/>
                    <a:p>
                      <a:pPr marR="59690" algn="r">
                        <a:lnSpc>
                          <a:spcPts val="1160"/>
                        </a:lnSpc>
                        <a:spcBef>
                          <a:spcPts val="35"/>
                        </a:spcBef>
                        <a:spcAft>
                          <a:spcPts val="0"/>
                        </a:spcAft>
                      </a:pPr>
                      <a:endParaRPr lang="en-CA" sz="1200" b="0" dirty="0">
                        <a:effectLst/>
                        <a:latin typeface="Corbel" panose="020B0503020204020204" pitchFamily="34" charset="0"/>
                        <a:ea typeface="Cambria" panose="02040503050406030204" pitchFamily="18" charset="0"/>
                        <a:cs typeface="Cambria" panose="02040503050406030204" pitchFamily="18" charset="0"/>
                      </a:endParaRPr>
                    </a:p>
                  </a:txBody>
                  <a:tcPr marL="0" marR="0" marT="0" marB="0" anchor="ctr">
                    <a:lnL>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xmlns="" val="3270970548"/>
                  </a:ext>
                </a:extLst>
              </a:tr>
              <a:tr h="203774">
                <a:tc>
                  <a:txBody>
                    <a:bodyPr/>
                    <a:lstStyle/>
                    <a:p>
                      <a:pPr marL="60325" lvl="0">
                        <a:lnSpc>
                          <a:spcPts val="1160"/>
                        </a:lnSpc>
                        <a:spcBef>
                          <a:spcPts val="35"/>
                        </a:spcBef>
                        <a:spcAft>
                          <a:spcPts val="0"/>
                        </a:spcAft>
                      </a:pPr>
                      <a:r>
                        <a:rPr lang="en-CA" sz="1200" b="1" dirty="0">
                          <a:effectLst/>
                          <a:latin typeface="Corbel" panose="020B0503020204020204" pitchFamily="34" charset="0"/>
                        </a:rPr>
                        <a:t>     Directed Endowment Funds</a:t>
                      </a:r>
                      <a:endParaRPr lang="en-CA" sz="1200" b="1" dirty="0">
                        <a:effectLst/>
                        <a:latin typeface="Corbel" panose="020B0503020204020204" pitchFamily="34" charset="0"/>
                        <a:ea typeface="Cambria" panose="02040503050406030204" pitchFamily="18" charset="0"/>
                        <a:cs typeface="Cambria" panose="02040503050406030204" pitchFamily="18" charset="0"/>
                      </a:endParaRPr>
                    </a:p>
                  </a:txBody>
                  <a:tcPr marL="0" marR="0" marT="0" marB="0" anchor="ctr">
                    <a:lnL w="12700" cmpd="sng">
                      <a:noFill/>
                    </a:lnL>
                    <a:lnR>
                      <a:noFill/>
                    </a:lnR>
                    <a:lnT w="12700" cmpd="sng">
                      <a:noFill/>
                    </a:lnT>
                    <a:lnB w="12700" cmpd="sng">
                      <a:noFill/>
                    </a:lnB>
                    <a:lnTlToBr w="12700" cmpd="sng">
                      <a:noFill/>
                      <a:prstDash val="solid"/>
                    </a:lnTlToBr>
                    <a:lnBlToTr w="12700" cmpd="sng">
                      <a:noFill/>
                      <a:prstDash val="solid"/>
                    </a:lnBlToTr>
                  </a:tcPr>
                </a:tc>
                <a:tc>
                  <a:txBody>
                    <a:bodyPr/>
                    <a:lstStyle/>
                    <a:p>
                      <a:pPr marR="59690" algn="r">
                        <a:lnSpc>
                          <a:spcPts val="1160"/>
                        </a:lnSpc>
                        <a:spcBef>
                          <a:spcPts val="35"/>
                        </a:spcBef>
                        <a:spcAft>
                          <a:spcPts val="0"/>
                        </a:spcAft>
                      </a:pPr>
                      <a:endParaRPr lang="en-CA" sz="1200" b="0" dirty="0">
                        <a:effectLst/>
                        <a:latin typeface="Corbel" panose="020B0503020204020204" pitchFamily="34" charset="0"/>
                        <a:ea typeface="Cambria" panose="02040503050406030204" pitchFamily="18" charset="0"/>
                        <a:cs typeface="Cambria" panose="02040503050406030204" pitchFamily="18" charset="0"/>
                      </a:endParaRPr>
                    </a:p>
                  </a:txBody>
                  <a:tcPr marL="0" marR="0" marT="0" marB="0" anchor="ctr">
                    <a:lnL>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xmlns="" val="3394279823"/>
                  </a:ext>
                </a:extLst>
              </a:tr>
              <a:tr h="203774">
                <a:tc>
                  <a:txBody>
                    <a:bodyPr/>
                    <a:lstStyle/>
                    <a:p>
                      <a:pPr marL="403225" lvl="1">
                        <a:lnSpc>
                          <a:spcPts val="1160"/>
                        </a:lnSpc>
                        <a:spcBef>
                          <a:spcPts val="35"/>
                        </a:spcBef>
                        <a:spcAft>
                          <a:spcPts val="0"/>
                        </a:spcAft>
                      </a:pPr>
                      <a:r>
                        <a:rPr lang="en-US" sz="1200" b="0" dirty="0">
                          <a:effectLst/>
                          <a:latin typeface="Corbel" panose="020B0503020204020204" pitchFamily="34" charset="0"/>
                        </a:rPr>
                        <a:t>District of North Vancouver Community Heritage Grants Fund</a:t>
                      </a:r>
                      <a:endParaRPr lang="en-CA" sz="1200" b="0" dirty="0">
                        <a:effectLst/>
                        <a:latin typeface="Corbel" panose="020B0503020204020204" pitchFamily="34" charset="0"/>
                        <a:ea typeface="Cambria" panose="02040503050406030204" pitchFamily="18" charset="0"/>
                        <a:cs typeface="Cambria" panose="02040503050406030204" pitchFamily="18" charset="0"/>
                      </a:endParaRPr>
                    </a:p>
                  </a:txBody>
                  <a:tcPr marL="0" marR="0" marT="0" marB="0" anchor="ctr">
                    <a:lnL w="12700" cmpd="sng">
                      <a:noFill/>
                    </a:lnL>
                    <a:lnR>
                      <a:noFill/>
                    </a:lnR>
                    <a:lnT w="12700" cmpd="sng">
                      <a:noFill/>
                    </a:lnT>
                    <a:lnB w="12700" cmpd="sng">
                      <a:noFill/>
                    </a:lnB>
                    <a:lnTlToBr w="12700" cmpd="sng">
                      <a:noFill/>
                      <a:prstDash val="solid"/>
                    </a:lnTlToBr>
                    <a:lnBlToTr w="12700" cmpd="sng">
                      <a:noFill/>
                      <a:prstDash val="solid"/>
                    </a:lnBlToTr>
                  </a:tcPr>
                </a:tc>
                <a:tc>
                  <a:txBody>
                    <a:bodyPr/>
                    <a:lstStyle/>
                    <a:p>
                      <a:pPr marR="59690" algn="r">
                        <a:lnSpc>
                          <a:spcPts val="1160"/>
                        </a:lnSpc>
                        <a:spcBef>
                          <a:spcPts val="35"/>
                        </a:spcBef>
                        <a:spcAft>
                          <a:spcPts val="0"/>
                        </a:spcAft>
                      </a:pPr>
                      <a:r>
                        <a:rPr lang="en-CA" sz="1200" b="0" dirty="0">
                          <a:effectLst/>
                          <a:latin typeface="Corbel" panose="020B0503020204020204" pitchFamily="34" charset="0"/>
                          <a:ea typeface="Cambria" panose="02040503050406030204" pitchFamily="18" charset="0"/>
                          <a:cs typeface="Cambria" panose="02040503050406030204" pitchFamily="18" charset="0"/>
                        </a:rPr>
                        <a:t>$2,479</a:t>
                      </a:r>
                    </a:p>
                  </a:txBody>
                  <a:tcPr marL="0" marR="0" marT="0" marB="0" anchor="ctr">
                    <a:lnL>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xmlns="" val="1069110373"/>
                  </a:ext>
                </a:extLst>
              </a:tr>
              <a:tr h="203774">
                <a:tc>
                  <a:txBody>
                    <a:bodyPr/>
                    <a:lstStyle/>
                    <a:p>
                      <a:pPr marL="403225" lvl="1">
                        <a:lnSpc>
                          <a:spcPts val="1160"/>
                        </a:lnSpc>
                        <a:spcBef>
                          <a:spcPts val="30"/>
                        </a:spcBef>
                        <a:spcAft>
                          <a:spcPts val="0"/>
                        </a:spcAft>
                      </a:pPr>
                      <a:r>
                        <a:rPr lang="en-US" sz="1200" b="0" dirty="0">
                          <a:effectLst/>
                          <a:latin typeface="Corbel" panose="020B0503020204020204" pitchFamily="34" charset="0"/>
                        </a:rPr>
                        <a:t>Evergreen House Music Fund</a:t>
                      </a:r>
                      <a:endParaRPr lang="en-CA" sz="1200" b="0" dirty="0">
                        <a:effectLst/>
                        <a:latin typeface="Corbel" panose="020B0503020204020204" pitchFamily="34" charset="0"/>
                        <a:ea typeface="Cambria" panose="02040503050406030204" pitchFamily="18" charset="0"/>
                        <a:cs typeface="Cambria" panose="02040503050406030204" pitchFamily="18" charset="0"/>
                      </a:endParaRPr>
                    </a:p>
                  </a:txBody>
                  <a:tcPr marL="0" marR="0" marT="0" marB="0" anchor="ctr">
                    <a:lnL w="12700" cmpd="sng">
                      <a:noFill/>
                    </a:lnL>
                    <a:lnR>
                      <a:noFill/>
                    </a:lnR>
                    <a:lnT w="12700" cmpd="sng">
                      <a:noFill/>
                    </a:lnT>
                    <a:lnB w="12700" cmpd="sng">
                      <a:noFill/>
                    </a:lnB>
                    <a:lnTlToBr w="12700" cmpd="sng">
                      <a:noFill/>
                      <a:prstDash val="solid"/>
                    </a:lnTlToBr>
                    <a:lnBlToTr w="12700" cmpd="sng">
                      <a:noFill/>
                      <a:prstDash val="solid"/>
                    </a:lnBlToTr>
                  </a:tcPr>
                </a:tc>
                <a:tc>
                  <a:txBody>
                    <a:bodyPr/>
                    <a:lstStyle/>
                    <a:p>
                      <a:pPr marR="60960" algn="r">
                        <a:lnSpc>
                          <a:spcPts val="1160"/>
                        </a:lnSpc>
                        <a:spcBef>
                          <a:spcPts val="30"/>
                        </a:spcBef>
                        <a:spcAft>
                          <a:spcPts val="0"/>
                        </a:spcAft>
                      </a:pPr>
                      <a:r>
                        <a:rPr lang="en-CA" sz="1200" b="0" dirty="0">
                          <a:effectLst/>
                          <a:latin typeface="Corbel" panose="020B0503020204020204" pitchFamily="34" charset="0"/>
                          <a:ea typeface="Cambria" panose="02040503050406030204" pitchFamily="18" charset="0"/>
                          <a:cs typeface="Cambria" panose="02040503050406030204" pitchFamily="18" charset="0"/>
                        </a:rPr>
                        <a:t>$1,135</a:t>
                      </a:r>
                    </a:p>
                  </a:txBody>
                  <a:tcPr marL="0" marR="0" marT="0" marB="0" anchor="ctr">
                    <a:lnL>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xmlns="" val="1523662586"/>
                  </a:ext>
                </a:extLst>
              </a:tr>
              <a:tr h="191217">
                <a:tc>
                  <a:txBody>
                    <a:bodyPr/>
                    <a:lstStyle/>
                    <a:p>
                      <a:pPr marL="403225" lvl="1">
                        <a:lnSpc>
                          <a:spcPts val="1125"/>
                        </a:lnSpc>
                        <a:spcBef>
                          <a:spcPts val="30"/>
                        </a:spcBef>
                        <a:spcAft>
                          <a:spcPts val="0"/>
                        </a:spcAft>
                      </a:pPr>
                      <a:r>
                        <a:rPr lang="en-US" sz="1200" b="0" dirty="0">
                          <a:effectLst/>
                          <a:latin typeface="Corbel" panose="020B0503020204020204" pitchFamily="34" charset="0"/>
                        </a:rPr>
                        <a:t>Fund for the Arts of the North Shore (FANS)</a:t>
                      </a:r>
                      <a:endParaRPr lang="en-CA" sz="1200" b="0" dirty="0">
                        <a:effectLst/>
                        <a:latin typeface="Corbel" panose="020B0503020204020204" pitchFamily="34" charset="0"/>
                        <a:ea typeface="Cambria" panose="02040503050406030204" pitchFamily="18" charset="0"/>
                        <a:cs typeface="Cambria" panose="02040503050406030204" pitchFamily="18" charset="0"/>
                      </a:endParaRPr>
                    </a:p>
                  </a:txBody>
                  <a:tcPr marL="0" marR="0" marT="0" marB="0" anchor="ctr">
                    <a:lnL w="12700" cmpd="sng">
                      <a:noFill/>
                    </a:lnL>
                    <a:lnR>
                      <a:noFill/>
                    </a:lnR>
                    <a:lnT w="12700" cmpd="sng">
                      <a:noFill/>
                    </a:lnT>
                    <a:lnB w="12700" cmpd="sng">
                      <a:noFill/>
                    </a:lnB>
                    <a:lnTlToBr w="12700" cmpd="sng">
                      <a:noFill/>
                      <a:prstDash val="solid"/>
                    </a:lnTlToBr>
                    <a:lnBlToTr w="12700" cmpd="sng">
                      <a:noFill/>
                      <a:prstDash val="solid"/>
                    </a:lnBlToTr>
                  </a:tcPr>
                </a:tc>
                <a:tc>
                  <a:txBody>
                    <a:bodyPr/>
                    <a:lstStyle/>
                    <a:p>
                      <a:pPr marR="60960" algn="r">
                        <a:lnSpc>
                          <a:spcPts val="1125"/>
                        </a:lnSpc>
                        <a:spcBef>
                          <a:spcPts val="30"/>
                        </a:spcBef>
                        <a:spcAft>
                          <a:spcPts val="0"/>
                        </a:spcAft>
                      </a:pPr>
                      <a:r>
                        <a:rPr lang="en-CA" sz="1200" b="0" dirty="0">
                          <a:effectLst/>
                          <a:latin typeface="Corbel" panose="020B0503020204020204" pitchFamily="34" charset="0"/>
                          <a:ea typeface="Cambria" panose="02040503050406030204" pitchFamily="18" charset="0"/>
                          <a:cs typeface="Cambria" panose="02040503050406030204" pitchFamily="18" charset="0"/>
                        </a:rPr>
                        <a:t>$5,359</a:t>
                      </a:r>
                    </a:p>
                  </a:txBody>
                  <a:tcPr marL="0" marR="0" marT="0" marB="0" anchor="ctr">
                    <a:lnL>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xmlns="" val="178687404"/>
                  </a:ext>
                </a:extLst>
              </a:tr>
              <a:tr h="191217">
                <a:tc>
                  <a:txBody>
                    <a:bodyPr/>
                    <a:lstStyle/>
                    <a:p>
                      <a:pPr marL="403225" lvl="1">
                        <a:lnSpc>
                          <a:spcPts val="1135"/>
                        </a:lnSpc>
                        <a:spcBef>
                          <a:spcPts val="20"/>
                        </a:spcBef>
                        <a:spcAft>
                          <a:spcPts val="0"/>
                        </a:spcAft>
                      </a:pPr>
                      <a:r>
                        <a:rPr lang="en-US" sz="1200" b="0" dirty="0">
                          <a:effectLst/>
                          <a:latin typeface="Corbel" panose="020B0503020204020204" pitchFamily="34" charset="0"/>
                        </a:rPr>
                        <a:t>North Shore </a:t>
                      </a:r>
                      <a:r>
                        <a:rPr lang="en-US" sz="1200" b="0" dirty="0" err="1">
                          <a:effectLst/>
                          <a:latin typeface="Corbel" panose="020B0503020204020204" pitchFamily="34" charset="0"/>
                        </a:rPr>
                        <a:t>Neighbourhood</a:t>
                      </a:r>
                      <a:r>
                        <a:rPr lang="en-US" sz="1200" b="0" dirty="0">
                          <a:effectLst/>
                          <a:latin typeface="Corbel" panose="020B0503020204020204" pitchFamily="34" charset="0"/>
                        </a:rPr>
                        <a:t> House</a:t>
                      </a:r>
                      <a:endParaRPr lang="en-CA" sz="1200" b="0" dirty="0">
                        <a:effectLst/>
                        <a:latin typeface="Corbel" panose="020B0503020204020204" pitchFamily="34" charset="0"/>
                        <a:ea typeface="Cambria" panose="02040503050406030204" pitchFamily="18" charset="0"/>
                        <a:cs typeface="Cambria" panose="02040503050406030204" pitchFamily="18" charset="0"/>
                      </a:endParaRPr>
                    </a:p>
                  </a:txBody>
                  <a:tcPr marL="0" marR="0" marT="0" marB="0" anchor="ctr">
                    <a:lnL w="12700" cmpd="sng">
                      <a:noFill/>
                    </a:lnL>
                    <a:lnR>
                      <a:noFill/>
                    </a:lnR>
                    <a:lnT w="12700" cmpd="sng">
                      <a:noFill/>
                    </a:lnT>
                    <a:lnB w="12700" cmpd="sng">
                      <a:noFill/>
                    </a:lnB>
                    <a:lnTlToBr w="12700" cmpd="sng">
                      <a:noFill/>
                      <a:prstDash val="solid"/>
                    </a:lnTlToBr>
                    <a:lnBlToTr w="12700" cmpd="sng">
                      <a:noFill/>
                      <a:prstDash val="solid"/>
                    </a:lnBlToTr>
                  </a:tcPr>
                </a:tc>
                <a:tc>
                  <a:txBody>
                    <a:bodyPr/>
                    <a:lstStyle/>
                    <a:p>
                      <a:pPr marR="60960" algn="r">
                        <a:lnSpc>
                          <a:spcPts val="1135"/>
                        </a:lnSpc>
                        <a:spcBef>
                          <a:spcPts val="20"/>
                        </a:spcBef>
                        <a:spcAft>
                          <a:spcPts val="0"/>
                        </a:spcAft>
                      </a:pPr>
                      <a:r>
                        <a:rPr lang="en-CA" sz="1200" b="0" dirty="0">
                          <a:effectLst/>
                          <a:latin typeface="Corbel" panose="020B0503020204020204" pitchFamily="34" charset="0"/>
                          <a:ea typeface="Cambria" panose="02040503050406030204" pitchFamily="18" charset="0"/>
                          <a:cs typeface="Cambria" panose="02040503050406030204" pitchFamily="18" charset="0"/>
                        </a:rPr>
                        <a:t>$3,015</a:t>
                      </a:r>
                    </a:p>
                  </a:txBody>
                  <a:tcPr marL="0" marR="0" marT="0" marB="0" anchor="ctr">
                    <a:lnL>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xmlns="" val="303380661"/>
                  </a:ext>
                </a:extLst>
              </a:tr>
              <a:tr h="191217">
                <a:tc>
                  <a:txBody>
                    <a:bodyPr/>
                    <a:lstStyle/>
                    <a:p>
                      <a:pPr marL="403225" lvl="1">
                        <a:lnSpc>
                          <a:spcPts val="1135"/>
                        </a:lnSpc>
                        <a:spcBef>
                          <a:spcPts val="80"/>
                        </a:spcBef>
                        <a:spcAft>
                          <a:spcPts val="0"/>
                        </a:spcAft>
                      </a:pPr>
                      <a:r>
                        <a:rPr lang="en-US" sz="1200" b="0" dirty="0">
                          <a:effectLst/>
                          <a:latin typeface="Corbel" panose="020B0503020204020204" pitchFamily="34" charset="0"/>
                        </a:rPr>
                        <a:t>North Vancouver Community Arts Centre</a:t>
                      </a:r>
                      <a:endParaRPr lang="en-CA" sz="1200" b="0" dirty="0">
                        <a:effectLst/>
                        <a:latin typeface="Corbel" panose="020B0503020204020204" pitchFamily="34" charset="0"/>
                        <a:ea typeface="Cambria" panose="02040503050406030204" pitchFamily="18" charset="0"/>
                        <a:cs typeface="Cambria" panose="02040503050406030204" pitchFamily="18" charset="0"/>
                      </a:endParaRPr>
                    </a:p>
                  </a:txBody>
                  <a:tcPr marL="0" marR="0" marT="0" marB="0" anchor="ctr">
                    <a:lnL w="12700" cmpd="sng">
                      <a:noFill/>
                    </a:lnL>
                    <a:lnR>
                      <a:noFill/>
                    </a:lnR>
                    <a:lnT w="12700" cmpd="sng">
                      <a:noFill/>
                    </a:lnT>
                    <a:lnB w="12700" cmpd="sng">
                      <a:noFill/>
                    </a:lnB>
                    <a:lnTlToBr w="12700" cmpd="sng">
                      <a:noFill/>
                      <a:prstDash val="solid"/>
                    </a:lnTlToBr>
                    <a:lnBlToTr w="12700" cmpd="sng">
                      <a:noFill/>
                      <a:prstDash val="solid"/>
                    </a:lnBlToTr>
                  </a:tcPr>
                </a:tc>
                <a:tc>
                  <a:txBody>
                    <a:bodyPr/>
                    <a:lstStyle/>
                    <a:p>
                      <a:pPr marR="59690" algn="r">
                        <a:lnSpc>
                          <a:spcPts val="1135"/>
                        </a:lnSpc>
                        <a:spcBef>
                          <a:spcPts val="80"/>
                        </a:spcBef>
                        <a:spcAft>
                          <a:spcPts val="0"/>
                        </a:spcAft>
                      </a:pPr>
                      <a:r>
                        <a:rPr lang="en-CA" sz="1200" b="0" dirty="0">
                          <a:effectLst/>
                          <a:latin typeface="Corbel" panose="020B0503020204020204" pitchFamily="34" charset="0"/>
                          <a:ea typeface="Cambria" panose="02040503050406030204" pitchFamily="18" charset="0"/>
                          <a:cs typeface="Cambria" panose="02040503050406030204" pitchFamily="18" charset="0"/>
                        </a:rPr>
                        <a:t>$647</a:t>
                      </a:r>
                    </a:p>
                  </a:txBody>
                  <a:tcPr marL="0" marR="0" marT="0" marB="0" anchor="ctr">
                    <a:lnL>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xmlns="" val="982676570"/>
                  </a:ext>
                </a:extLst>
              </a:tr>
              <a:tr h="203774">
                <a:tc>
                  <a:txBody>
                    <a:bodyPr/>
                    <a:lstStyle/>
                    <a:p>
                      <a:pPr marL="403225" lvl="1">
                        <a:lnSpc>
                          <a:spcPts val="1160"/>
                        </a:lnSpc>
                        <a:spcBef>
                          <a:spcPts val="30"/>
                        </a:spcBef>
                        <a:spcAft>
                          <a:spcPts val="0"/>
                        </a:spcAft>
                      </a:pPr>
                      <a:r>
                        <a:rPr lang="en-US" sz="1200" b="0" dirty="0">
                          <a:effectLst/>
                          <a:latin typeface="Corbel" panose="020B0503020204020204" pitchFamily="34" charset="0"/>
                        </a:rPr>
                        <a:t>North Vancouver District Public Library</a:t>
                      </a:r>
                      <a:endParaRPr lang="en-CA" sz="1200" b="0" dirty="0">
                        <a:effectLst/>
                        <a:latin typeface="Corbel" panose="020B0503020204020204" pitchFamily="34" charset="0"/>
                        <a:ea typeface="Cambria" panose="02040503050406030204" pitchFamily="18" charset="0"/>
                        <a:cs typeface="Cambria" panose="02040503050406030204" pitchFamily="18" charset="0"/>
                      </a:endParaRPr>
                    </a:p>
                  </a:txBody>
                  <a:tcPr marL="0" marR="0" marT="0" marB="0" anchor="ctr">
                    <a:lnL w="12700" cmpd="sng">
                      <a:noFill/>
                    </a:lnL>
                    <a:lnR>
                      <a:noFill/>
                    </a:lnR>
                    <a:lnT w="12700" cmpd="sng">
                      <a:noFill/>
                    </a:lnT>
                    <a:lnB w="12700" cmpd="sng">
                      <a:noFill/>
                    </a:lnB>
                    <a:lnTlToBr w="12700" cmpd="sng">
                      <a:noFill/>
                      <a:prstDash val="solid"/>
                    </a:lnTlToBr>
                    <a:lnBlToTr w="12700" cmpd="sng">
                      <a:noFill/>
                      <a:prstDash val="solid"/>
                    </a:lnBlToTr>
                  </a:tcPr>
                </a:tc>
                <a:tc>
                  <a:txBody>
                    <a:bodyPr/>
                    <a:lstStyle/>
                    <a:p>
                      <a:pPr marR="59690" algn="r">
                        <a:lnSpc>
                          <a:spcPts val="1160"/>
                        </a:lnSpc>
                        <a:spcBef>
                          <a:spcPts val="30"/>
                        </a:spcBef>
                        <a:spcAft>
                          <a:spcPts val="0"/>
                        </a:spcAft>
                      </a:pPr>
                      <a:r>
                        <a:rPr lang="en-CA" sz="1200" b="0" dirty="0">
                          <a:effectLst/>
                          <a:latin typeface="Corbel" panose="020B0503020204020204" pitchFamily="34" charset="0"/>
                          <a:ea typeface="Cambria" panose="02040503050406030204" pitchFamily="18" charset="0"/>
                          <a:cs typeface="Cambria" panose="02040503050406030204" pitchFamily="18" charset="0"/>
                        </a:rPr>
                        <a:t>$658</a:t>
                      </a:r>
                    </a:p>
                  </a:txBody>
                  <a:tcPr marL="0" marR="0" marT="0" marB="0" anchor="ctr">
                    <a:lnL>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xmlns="" val="4156618039"/>
                  </a:ext>
                </a:extLst>
              </a:tr>
              <a:tr h="203774">
                <a:tc>
                  <a:txBody>
                    <a:bodyPr/>
                    <a:lstStyle/>
                    <a:p>
                      <a:pPr marL="403225" lvl="1">
                        <a:lnSpc>
                          <a:spcPts val="1160"/>
                        </a:lnSpc>
                        <a:spcBef>
                          <a:spcPts val="30"/>
                        </a:spcBef>
                        <a:spcAft>
                          <a:spcPts val="0"/>
                        </a:spcAft>
                      </a:pPr>
                      <a:r>
                        <a:rPr lang="en-US" sz="1200" b="0" dirty="0">
                          <a:effectLst/>
                          <a:latin typeface="Corbel" panose="020B0503020204020204" pitchFamily="34" charset="0"/>
                        </a:rPr>
                        <a:t>North Vancouver Museum &amp; Archives</a:t>
                      </a:r>
                      <a:endParaRPr lang="en-CA" sz="1200" b="0" dirty="0">
                        <a:effectLst/>
                        <a:latin typeface="Corbel" panose="020B0503020204020204" pitchFamily="34" charset="0"/>
                        <a:ea typeface="Cambria" panose="02040503050406030204" pitchFamily="18" charset="0"/>
                        <a:cs typeface="Cambria" panose="02040503050406030204" pitchFamily="18" charset="0"/>
                      </a:endParaRPr>
                    </a:p>
                  </a:txBody>
                  <a:tcPr marL="0" marR="0" marT="0" marB="0" anchor="ctr">
                    <a:lnL w="12700" cmpd="sng">
                      <a:noFill/>
                    </a:lnL>
                    <a:lnR>
                      <a:noFill/>
                    </a:lnR>
                    <a:lnT w="12700" cmpd="sng">
                      <a:noFill/>
                    </a:lnT>
                    <a:lnB w="12700" cmpd="sng">
                      <a:noFill/>
                    </a:lnB>
                    <a:lnTlToBr w="12700" cmpd="sng">
                      <a:noFill/>
                      <a:prstDash val="solid"/>
                    </a:lnTlToBr>
                    <a:lnBlToTr w="12700" cmpd="sng">
                      <a:noFill/>
                      <a:prstDash val="solid"/>
                    </a:lnBlToTr>
                  </a:tcPr>
                </a:tc>
                <a:tc>
                  <a:txBody>
                    <a:bodyPr/>
                    <a:lstStyle/>
                    <a:p>
                      <a:pPr marR="60960" algn="r">
                        <a:lnSpc>
                          <a:spcPts val="1160"/>
                        </a:lnSpc>
                        <a:spcBef>
                          <a:spcPts val="30"/>
                        </a:spcBef>
                        <a:spcAft>
                          <a:spcPts val="0"/>
                        </a:spcAft>
                      </a:pPr>
                      <a:r>
                        <a:rPr lang="en-CA" sz="1200" b="0" dirty="0">
                          <a:effectLst/>
                          <a:latin typeface="Corbel" panose="020B0503020204020204" pitchFamily="34" charset="0"/>
                          <a:ea typeface="Cambria" panose="02040503050406030204" pitchFamily="18" charset="0"/>
                          <a:cs typeface="Cambria" panose="02040503050406030204" pitchFamily="18" charset="0"/>
                        </a:rPr>
                        <a:t>$2,266</a:t>
                      </a:r>
                    </a:p>
                  </a:txBody>
                  <a:tcPr marL="0" marR="0" marT="0" marB="0" anchor="ctr">
                    <a:lnL>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xmlns="" val="3137488519"/>
                  </a:ext>
                </a:extLst>
              </a:tr>
              <a:tr h="203774">
                <a:tc>
                  <a:txBody>
                    <a:bodyPr/>
                    <a:lstStyle/>
                    <a:p>
                      <a:pPr marL="403225" lvl="1">
                        <a:lnSpc>
                          <a:spcPts val="1160"/>
                        </a:lnSpc>
                        <a:spcBef>
                          <a:spcPts val="30"/>
                        </a:spcBef>
                        <a:spcAft>
                          <a:spcPts val="0"/>
                        </a:spcAft>
                      </a:pPr>
                      <a:r>
                        <a:rPr lang="en-US" sz="1200" b="0" dirty="0">
                          <a:effectLst/>
                          <a:latin typeface="Corbel" panose="020B0503020204020204" pitchFamily="34" charset="0"/>
                        </a:rPr>
                        <a:t>St. Martin’s Church Fund</a:t>
                      </a:r>
                      <a:endParaRPr lang="en-CA" sz="1200" b="0" dirty="0">
                        <a:effectLst/>
                        <a:latin typeface="Corbel" panose="020B0503020204020204" pitchFamily="34" charset="0"/>
                        <a:ea typeface="Cambria" panose="02040503050406030204" pitchFamily="18" charset="0"/>
                        <a:cs typeface="Cambria" panose="02040503050406030204" pitchFamily="18" charset="0"/>
                      </a:endParaRPr>
                    </a:p>
                  </a:txBody>
                  <a:tcPr marL="0" marR="0" marT="0" marB="0" anchor="ctr">
                    <a:lnL w="12700" cmpd="sng">
                      <a:noFill/>
                    </a:lnL>
                    <a:lnR>
                      <a:noFill/>
                    </a:lnR>
                    <a:lnT w="12700" cmpd="sng">
                      <a:noFill/>
                    </a:lnT>
                    <a:lnB w="12700" cmpd="sng">
                      <a:noFill/>
                    </a:lnB>
                    <a:lnTlToBr w="12700" cmpd="sng">
                      <a:noFill/>
                      <a:prstDash val="solid"/>
                    </a:lnTlToBr>
                    <a:lnBlToTr w="12700" cmpd="sng">
                      <a:noFill/>
                      <a:prstDash val="solid"/>
                    </a:lnBlToTr>
                  </a:tcPr>
                </a:tc>
                <a:tc>
                  <a:txBody>
                    <a:bodyPr/>
                    <a:lstStyle/>
                    <a:p>
                      <a:pPr marR="60960" algn="r">
                        <a:lnSpc>
                          <a:spcPts val="1160"/>
                        </a:lnSpc>
                        <a:spcBef>
                          <a:spcPts val="30"/>
                        </a:spcBef>
                        <a:spcAft>
                          <a:spcPts val="0"/>
                        </a:spcAft>
                      </a:pPr>
                      <a:r>
                        <a:rPr lang="en-CA" sz="1200" b="0" dirty="0">
                          <a:effectLst/>
                          <a:latin typeface="Corbel" panose="020B0503020204020204" pitchFamily="34" charset="0"/>
                          <a:ea typeface="Cambria" panose="02040503050406030204" pitchFamily="18" charset="0"/>
                          <a:cs typeface="Cambria" panose="02040503050406030204" pitchFamily="18" charset="0"/>
                        </a:rPr>
                        <a:t>$482</a:t>
                      </a:r>
                    </a:p>
                  </a:txBody>
                  <a:tcPr marL="0" marR="0" marT="0" marB="0" anchor="ctr">
                    <a:lnL>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2737032476"/>
                  </a:ext>
                </a:extLst>
              </a:tr>
              <a:tr h="432330">
                <a:tc>
                  <a:txBody>
                    <a:bodyPr/>
                    <a:lstStyle/>
                    <a:p>
                      <a:pPr lvl="1">
                        <a:spcBef>
                          <a:spcPts val="35"/>
                        </a:spcBef>
                        <a:spcAft>
                          <a:spcPts val="0"/>
                        </a:spcAft>
                      </a:pPr>
                      <a:r>
                        <a:rPr lang="en-US" sz="1200" b="0" dirty="0">
                          <a:effectLst/>
                          <a:latin typeface="Corbel" panose="020B0503020204020204" pitchFamily="34" charset="0"/>
                        </a:rPr>
                        <a:t> </a:t>
                      </a:r>
                      <a:endParaRPr lang="en-CA" sz="1200" b="1" dirty="0">
                        <a:effectLst/>
                        <a:latin typeface="Corbel" panose="020B0503020204020204" pitchFamily="34" charset="0"/>
                      </a:endParaRPr>
                    </a:p>
                    <a:p>
                      <a:pPr marL="60325" lvl="0">
                        <a:lnSpc>
                          <a:spcPts val="1135"/>
                        </a:lnSpc>
                        <a:spcBef>
                          <a:spcPts val="30"/>
                        </a:spcBef>
                        <a:spcAft>
                          <a:spcPts val="0"/>
                        </a:spcAft>
                      </a:pPr>
                      <a:r>
                        <a:rPr lang="en-US" sz="1200" b="1" dirty="0">
                          <a:effectLst/>
                          <a:latin typeface="Corbel" panose="020B0503020204020204" pitchFamily="34" charset="0"/>
                        </a:rPr>
                        <a:t>     Scholarship Funds</a:t>
                      </a:r>
                      <a:endParaRPr lang="en-CA" sz="1200" b="1" dirty="0">
                        <a:effectLst/>
                        <a:latin typeface="Corbel" panose="020B0503020204020204" pitchFamily="34" charset="0"/>
                        <a:ea typeface="Cambria" panose="02040503050406030204" pitchFamily="18" charset="0"/>
                        <a:cs typeface="Cambria" panose="02040503050406030204" pitchFamily="18" charset="0"/>
                      </a:endParaRPr>
                    </a:p>
                  </a:txBody>
                  <a:tcPr marL="0" marR="0" marT="0" marB="0" anchor="ctr">
                    <a:lnL w="12700" cmpd="sng">
                      <a:noFill/>
                    </a:lnL>
                    <a:lnR>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spcBef>
                          <a:spcPts val="30"/>
                        </a:spcBef>
                        <a:spcAft>
                          <a:spcPts val="0"/>
                        </a:spcAft>
                      </a:pPr>
                      <a:r>
                        <a:rPr lang="en-US" sz="1200" b="0" dirty="0">
                          <a:effectLst/>
                          <a:latin typeface="Corbel" panose="020B0503020204020204" pitchFamily="34" charset="0"/>
                        </a:rPr>
                        <a:t> </a:t>
                      </a:r>
                      <a:endParaRPr lang="en-CA" sz="1200" b="0" dirty="0">
                        <a:effectLst/>
                        <a:latin typeface="Corbel" panose="020B0503020204020204" pitchFamily="34" charset="0"/>
                        <a:ea typeface="Cambria" panose="02040503050406030204" pitchFamily="18" charset="0"/>
                        <a:cs typeface="Cambria" panose="02040503050406030204" pitchFamily="18" charset="0"/>
                      </a:endParaRPr>
                    </a:p>
                  </a:txBody>
                  <a:tcPr marL="0" marR="0" marT="0" marB="0" anchor="ctr">
                    <a:lnL>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2222816184"/>
                  </a:ext>
                </a:extLst>
              </a:tr>
              <a:tr h="203774">
                <a:tc>
                  <a:txBody>
                    <a:bodyPr/>
                    <a:lstStyle/>
                    <a:p>
                      <a:pPr marL="403225" lvl="1">
                        <a:lnSpc>
                          <a:spcPts val="1160"/>
                        </a:lnSpc>
                        <a:spcBef>
                          <a:spcPts val="30"/>
                        </a:spcBef>
                        <a:spcAft>
                          <a:spcPts val="0"/>
                        </a:spcAft>
                      </a:pPr>
                      <a:r>
                        <a:rPr lang="en-US" sz="1200" b="0" dirty="0">
                          <a:effectLst/>
                          <a:latin typeface="Corbel" panose="020B0503020204020204" pitchFamily="34" charset="0"/>
                        </a:rPr>
                        <a:t>City of North Vancouver Youth Centennial Scholarship Fund</a:t>
                      </a:r>
                      <a:endParaRPr lang="en-CA" sz="1200" b="0" dirty="0">
                        <a:effectLst/>
                        <a:latin typeface="Corbel" panose="020B0503020204020204" pitchFamily="34" charset="0"/>
                        <a:ea typeface="Cambria" panose="02040503050406030204" pitchFamily="18" charset="0"/>
                        <a:cs typeface="Cambria" panose="02040503050406030204" pitchFamily="18" charset="0"/>
                      </a:endParaRPr>
                    </a:p>
                  </a:txBody>
                  <a:tcPr marL="0" marR="0" marT="0" marB="0" anchor="ctr">
                    <a:lnL w="12700" cmpd="sng">
                      <a:noFill/>
                    </a:lnL>
                    <a:lnR>
                      <a:noFill/>
                    </a:lnR>
                    <a:lnT w="12700" cmpd="sng">
                      <a:noFill/>
                    </a:lnT>
                    <a:lnB w="12700" cmpd="sng">
                      <a:noFill/>
                    </a:lnB>
                    <a:lnTlToBr w="12700" cmpd="sng">
                      <a:noFill/>
                      <a:prstDash val="solid"/>
                    </a:lnTlToBr>
                    <a:lnBlToTr w="12700" cmpd="sng">
                      <a:noFill/>
                      <a:prstDash val="solid"/>
                    </a:lnBlToTr>
                  </a:tcPr>
                </a:tc>
                <a:tc>
                  <a:txBody>
                    <a:bodyPr/>
                    <a:lstStyle/>
                    <a:p>
                      <a:pPr marR="60960" algn="r">
                        <a:lnSpc>
                          <a:spcPts val="1160"/>
                        </a:lnSpc>
                        <a:spcBef>
                          <a:spcPts val="30"/>
                        </a:spcBef>
                        <a:spcAft>
                          <a:spcPts val="0"/>
                        </a:spcAft>
                      </a:pPr>
                      <a:r>
                        <a:rPr lang="en-US" sz="1200" b="0" dirty="0">
                          <a:effectLst/>
                          <a:latin typeface="Corbel" panose="020B0503020204020204" pitchFamily="34" charset="0"/>
                        </a:rPr>
                        <a:t>$5,000</a:t>
                      </a:r>
                      <a:endParaRPr lang="en-CA" sz="1200" b="0" dirty="0">
                        <a:effectLst/>
                        <a:latin typeface="Corbel" panose="020B0503020204020204" pitchFamily="34" charset="0"/>
                        <a:ea typeface="Cambria" panose="02040503050406030204" pitchFamily="18" charset="0"/>
                        <a:cs typeface="Cambria" panose="02040503050406030204" pitchFamily="18" charset="0"/>
                      </a:endParaRPr>
                    </a:p>
                  </a:txBody>
                  <a:tcPr marL="0" marR="0" marT="0" marB="0" anchor="ctr">
                    <a:lnL>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xmlns="" val="814630272"/>
                  </a:ext>
                </a:extLst>
              </a:tr>
              <a:tr h="203774">
                <a:tc>
                  <a:txBody>
                    <a:bodyPr/>
                    <a:lstStyle/>
                    <a:p>
                      <a:pPr marL="403225" lvl="1">
                        <a:lnSpc>
                          <a:spcPts val="1160"/>
                        </a:lnSpc>
                        <a:spcBef>
                          <a:spcPts val="30"/>
                        </a:spcBef>
                        <a:spcAft>
                          <a:spcPts val="0"/>
                        </a:spcAft>
                      </a:pPr>
                      <a:r>
                        <a:rPr lang="en-US" sz="1200" b="0" dirty="0">
                          <a:effectLst/>
                          <a:latin typeface="Corbel" panose="020B0503020204020204" pitchFamily="34" charset="0"/>
                        </a:rPr>
                        <a:t>Colin Jones Memorial Fund</a:t>
                      </a:r>
                      <a:endParaRPr lang="en-CA" sz="1200" b="0" dirty="0">
                        <a:effectLst/>
                        <a:latin typeface="Corbel" panose="020B0503020204020204" pitchFamily="34" charset="0"/>
                        <a:ea typeface="Cambria" panose="02040503050406030204" pitchFamily="18" charset="0"/>
                        <a:cs typeface="Cambria" panose="02040503050406030204" pitchFamily="18" charset="0"/>
                      </a:endParaRPr>
                    </a:p>
                  </a:txBody>
                  <a:tcPr marL="0" marR="0" marT="0" marB="0" anchor="ctr">
                    <a:lnL w="12700" cmpd="sng">
                      <a:noFill/>
                    </a:lnL>
                    <a:lnR>
                      <a:noFill/>
                    </a:lnR>
                    <a:lnT w="12700" cmpd="sng">
                      <a:noFill/>
                    </a:lnT>
                    <a:lnB w="12700" cmpd="sng">
                      <a:noFill/>
                    </a:lnB>
                    <a:lnTlToBr w="12700" cmpd="sng">
                      <a:noFill/>
                      <a:prstDash val="solid"/>
                    </a:lnTlToBr>
                    <a:lnBlToTr w="12700" cmpd="sng">
                      <a:noFill/>
                      <a:prstDash val="solid"/>
                    </a:lnBlToTr>
                  </a:tcPr>
                </a:tc>
                <a:tc>
                  <a:txBody>
                    <a:bodyPr/>
                    <a:lstStyle/>
                    <a:p>
                      <a:pPr marR="60960" algn="r">
                        <a:lnSpc>
                          <a:spcPts val="1160"/>
                        </a:lnSpc>
                        <a:spcBef>
                          <a:spcPts val="30"/>
                        </a:spcBef>
                        <a:spcAft>
                          <a:spcPts val="0"/>
                        </a:spcAft>
                      </a:pPr>
                      <a:r>
                        <a:rPr lang="en-US" sz="1200" b="0" dirty="0">
                          <a:effectLst/>
                          <a:latin typeface="Corbel" panose="020B0503020204020204" pitchFamily="34" charset="0"/>
                        </a:rPr>
                        <a:t>$3,000</a:t>
                      </a:r>
                      <a:endParaRPr lang="en-CA" sz="1200" b="0" dirty="0">
                        <a:effectLst/>
                        <a:latin typeface="Corbel" panose="020B0503020204020204" pitchFamily="34" charset="0"/>
                        <a:ea typeface="Cambria" panose="02040503050406030204" pitchFamily="18" charset="0"/>
                        <a:cs typeface="Cambria" panose="02040503050406030204" pitchFamily="18" charset="0"/>
                      </a:endParaRPr>
                    </a:p>
                  </a:txBody>
                  <a:tcPr marL="0" marR="0" marT="0" marB="0" anchor="ctr">
                    <a:lnL>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xmlns="" val="1514200832"/>
                  </a:ext>
                </a:extLst>
              </a:tr>
              <a:tr h="203774">
                <a:tc>
                  <a:txBody>
                    <a:bodyPr/>
                    <a:lstStyle/>
                    <a:p>
                      <a:pPr marL="403225" lvl="1">
                        <a:lnSpc>
                          <a:spcPts val="1160"/>
                        </a:lnSpc>
                        <a:spcBef>
                          <a:spcPts val="30"/>
                        </a:spcBef>
                        <a:spcAft>
                          <a:spcPts val="0"/>
                        </a:spcAft>
                      </a:pPr>
                      <a:r>
                        <a:rPr lang="en-US" sz="1200" b="0" dirty="0">
                          <a:effectLst/>
                          <a:latin typeface="Corbel" panose="020B0503020204020204" pitchFamily="34" charset="0"/>
                        </a:rPr>
                        <a:t>Judy Dennis Scholarship Fund</a:t>
                      </a:r>
                      <a:endParaRPr lang="en-CA" sz="1200" b="0" dirty="0">
                        <a:effectLst/>
                        <a:latin typeface="Corbel" panose="020B0503020204020204" pitchFamily="34" charset="0"/>
                        <a:ea typeface="Cambria" panose="02040503050406030204" pitchFamily="18" charset="0"/>
                        <a:cs typeface="Cambria" panose="02040503050406030204" pitchFamily="18" charset="0"/>
                      </a:endParaRPr>
                    </a:p>
                  </a:txBody>
                  <a:tcPr marL="0" marR="0" marT="0" marB="0" anchor="ctr">
                    <a:lnL w="12700" cmpd="sng">
                      <a:noFill/>
                    </a:lnL>
                    <a:lnR>
                      <a:noFill/>
                    </a:lnR>
                    <a:lnT w="12700" cmpd="sng">
                      <a:noFill/>
                    </a:lnT>
                    <a:lnB w="12700" cmpd="sng">
                      <a:noFill/>
                    </a:lnB>
                    <a:lnTlToBr w="12700" cmpd="sng">
                      <a:noFill/>
                      <a:prstDash val="solid"/>
                    </a:lnTlToBr>
                    <a:lnBlToTr w="12700" cmpd="sng">
                      <a:noFill/>
                      <a:prstDash val="solid"/>
                    </a:lnBlToTr>
                  </a:tcPr>
                </a:tc>
                <a:tc>
                  <a:txBody>
                    <a:bodyPr/>
                    <a:lstStyle/>
                    <a:p>
                      <a:pPr marR="59690" algn="r">
                        <a:lnSpc>
                          <a:spcPts val="1160"/>
                        </a:lnSpc>
                        <a:spcBef>
                          <a:spcPts val="30"/>
                        </a:spcBef>
                        <a:spcAft>
                          <a:spcPts val="0"/>
                        </a:spcAft>
                      </a:pPr>
                      <a:r>
                        <a:rPr lang="en-US" sz="1200" b="0" dirty="0">
                          <a:effectLst/>
                          <a:latin typeface="Corbel" panose="020B0503020204020204" pitchFamily="34" charset="0"/>
                        </a:rPr>
                        <a:t>$2,000</a:t>
                      </a:r>
                      <a:endParaRPr lang="en-CA" sz="1200" b="0" dirty="0">
                        <a:effectLst/>
                        <a:latin typeface="Corbel" panose="020B0503020204020204" pitchFamily="34" charset="0"/>
                        <a:ea typeface="Cambria" panose="02040503050406030204" pitchFamily="18" charset="0"/>
                        <a:cs typeface="Cambria" panose="02040503050406030204" pitchFamily="18" charset="0"/>
                      </a:endParaRPr>
                    </a:p>
                  </a:txBody>
                  <a:tcPr marL="0" marR="0" marT="0" marB="0" anchor="ctr">
                    <a:lnL>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xmlns="" val="1048952474"/>
                  </a:ext>
                </a:extLst>
              </a:tr>
              <a:tr h="203774">
                <a:tc>
                  <a:txBody>
                    <a:bodyPr/>
                    <a:lstStyle/>
                    <a:p>
                      <a:pPr marL="403225" lvl="1">
                        <a:lnSpc>
                          <a:spcPts val="1160"/>
                        </a:lnSpc>
                        <a:spcBef>
                          <a:spcPts val="30"/>
                        </a:spcBef>
                        <a:spcAft>
                          <a:spcPts val="0"/>
                        </a:spcAft>
                      </a:pPr>
                      <a:r>
                        <a:rPr lang="en-US" sz="1200" b="0" dirty="0">
                          <a:effectLst/>
                          <a:latin typeface="Corbel" panose="020B0503020204020204" pitchFamily="34" charset="0"/>
                        </a:rPr>
                        <a:t>North Vancouver Minor Hockey Association</a:t>
                      </a:r>
                      <a:endParaRPr lang="en-CA" sz="1200" b="0" dirty="0">
                        <a:effectLst/>
                        <a:latin typeface="Corbel" panose="020B0503020204020204" pitchFamily="34" charset="0"/>
                        <a:ea typeface="Cambria" panose="02040503050406030204" pitchFamily="18" charset="0"/>
                        <a:cs typeface="Cambria" panose="02040503050406030204" pitchFamily="18" charset="0"/>
                      </a:endParaRPr>
                    </a:p>
                  </a:txBody>
                  <a:tcPr marL="0" marR="0" marT="0" marB="0" anchor="ctr">
                    <a:lnL w="12700" cmpd="sng">
                      <a:noFill/>
                    </a:lnL>
                    <a:lnR>
                      <a:noFill/>
                    </a:lnR>
                    <a:lnT w="12700" cmpd="sng">
                      <a:noFill/>
                    </a:lnT>
                    <a:lnB w="12700" cmpd="sng">
                      <a:noFill/>
                    </a:lnB>
                    <a:lnTlToBr w="12700" cmpd="sng">
                      <a:noFill/>
                      <a:prstDash val="solid"/>
                    </a:lnTlToBr>
                    <a:lnBlToTr w="12700" cmpd="sng">
                      <a:noFill/>
                      <a:prstDash val="solid"/>
                    </a:lnBlToTr>
                  </a:tcPr>
                </a:tc>
                <a:tc>
                  <a:txBody>
                    <a:bodyPr/>
                    <a:lstStyle/>
                    <a:p>
                      <a:pPr marR="60960" algn="r">
                        <a:lnSpc>
                          <a:spcPts val="1160"/>
                        </a:lnSpc>
                        <a:spcBef>
                          <a:spcPts val="30"/>
                        </a:spcBef>
                        <a:spcAft>
                          <a:spcPts val="0"/>
                        </a:spcAft>
                      </a:pPr>
                      <a:r>
                        <a:rPr lang="en-US" sz="1200" b="0" dirty="0">
                          <a:effectLst/>
                          <a:latin typeface="Corbel" panose="020B0503020204020204" pitchFamily="34" charset="0"/>
                        </a:rPr>
                        <a:t>$6,500</a:t>
                      </a:r>
                      <a:endParaRPr lang="en-CA" sz="1200" b="0" dirty="0">
                        <a:effectLst/>
                        <a:latin typeface="Corbel" panose="020B0503020204020204" pitchFamily="34" charset="0"/>
                        <a:ea typeface="Cambria" panose="02040503050406030204" pitchFamily="18" charset="0"/>
                        <a:cs typeface="Cambria" panose="02040503050406030204" pitchFamily="18" charset="0"/>
                      </a:endParaRPr>
                    </a:p>
                  </a:txBody>
                  <a:tcPr marL="0" marR="0" marT="0" marB="0" anchor="ctr">
                    <a:lnL>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xmlns="" val="1365417942"/>
                  </a:ext>
                </a:extLst>
              </a:tr>
              <a:tr h="203774">
                <a:tc>
                  <a:txBody>
                    <a:bodyPr/>
                    <a:lstStyle/>
                    <a:p>
                      <a:pPr marL="403225" lvl="1">
                        <a:lnSpc>
                          <a:spcPts val="1160"/>
                        </a:lnSpc>
                        <a:spcBef>
                          <a:spcPts val="30"/>
                        </a:spcBef>
                        <a:spcAft>
                          <a:spcPts val="0"/>
                        </a:spcAft>
                      </a:pPr>
                      <a:r>
                        <a:rPr lang="en-US" sz="1200" b="0" dirty="0">
                          <a:effectLst/>
                          <a:latin typeface="Corbel" panose="020B0503020204020204" pitchFamily="34" charset="0"/>
                        </a:rPr>
                        <a:t>Rotary Club of North Vancouver Scholarship Fund</a:t>
                      </a:r>
                      <a:endParaRPr lang="en-CA" sz="1200" b="0" dirty="0">
                        <a:effectLst/>
                        <a:latin typeface="Corbel" panose="020B0503020204020204" pitchFamily="34" charset="0"/>
                        <a:ea typeface="Cambria" panose="02040503050406030204" pitchFamily="18" charset="0"/>
                        <a:cs typeface="Cambria" panose="02040503050406030204" pitchFamily="18" charset="0"/>
                      </a:endParaRPr>
                    </a:p>
                  </a:txBody>
                  <a:tcPr marL="0" marR="0" marT="0" marB="0" anchor="ctr">
                    <a:lnL w="12700" cmpd="sng">
                      <a:noFill/>
                    </a:lnL>
                    <a:lnR>
                      <a:noFill/>
                    </a:lnR>
                    <a:lnT w="12700" cmpd="sng">
                      <a:noFill/>
                    </a:lnT>
                    <a:lnB w="12700" cmpd="sng">
                      <a:noFill/>
                    </a:lnB>
                    <a:lnTlToBr w="12700" cmpd="sng">
                      <a:noFill/>
                      <a:prstDash val="solid"/>
                    </a:lnTlToBr>
                    <a:lnBlToTr w="12700" cmpd="sng">
                      <a:noFill/>
                      <a:prstDash val="solid"/>
                    </a:lnBlToTr>
                  </a:tcPr>
                </a:tc>
                <a:tc>
                  <a:txBody>
                    <a:bodyPr/>
                    <a:lstStyle/>
                    <a:p>
                      <a:pPr marR="59690" algn="r">
                        <a:lnSpc>
                          <a:spcPts val="1160"/>
                        </a:lnSpc>
                        <a:spcBef>
                          <a:spcPts val="30"/>
                        </a:spcBef>
                        <a:spcAft>
                          <a:spcPts val="0"/>
                        </a:spcAft>
                      </a:pPr>
                      <a:r>
                        <a:rPr lang="en-US" sz="1200" b="0" dirty="0">
                          <a:effectLst/>
                          <a:latin typeface="Corbel" panose="020B0503020204020204" pitchFamily="34" charset="0"/>
                        </a:rPr>
                        <a:t>$4,000</a:t>
                      </a:r>
                      <a:endParaRPr lang="en-CA" sz="1200" b="0" dirty="0">
                        <a:effectLst/>
                        <a:latin typeface="Corbel" panose="020B0503020204020204" pitchFamily="34" charset="0"/>
                        <a:ea typeface="Cambria" panose="02040503050406030204" pitchFamily="18" charset="0"/>
                        <a:cs typeface="Cambria" panose="02040503050406030204" pitchFamily="18" charset="0"/>
                      </a:endParaRPr>
                    </a:p>
                  </a:txBody>
                  <a:tcPr marL="0" marR="0" marT="0" marB="0" anchor="ctr">
                    <a:lnL>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xmlns="" val="4060933463"/>
                  </a:ext>
                </a:extLst>
              </a:tr>
              <a:tr h="203774">
                <a:tc>
                  <a:txBody>
                    <a:bodyPr/>
                    <a:lstStyle/>
                    <a:p>
                      <a:pPr marL="403225" lvl="1">
                        <a:lnSpc>
                          <a:spcPts val="1160"/>
                        </a:lnSpc>
                        <a:spcBef>
                          <a:spcPts val="30"/>
                        </a:spcBef>
                        <a:spcAft>
                          <a:spcPts val="0"/>
                        </a:spcAft>
                      </a:pPr>
                      <a:r>
                        <a:rPr lang="en-US" sz="1200" b="0" dirty="0">
                          <a:effectLst/>
                          <a:latin typeface="Corbel" panose="020B0503020204020204" pitchFamily="34" charset="0"/>
                        </a:rPr>
                        <a:t>Strongman All-Rounder Awards</a:t>
                      </a:r>
                      <a:endParaRPr lang="en-CA" sz="1200" b="0" dirty="0">
                        <a:effectLst/>
                        <a:latin typeface="Corbel" panose="020B0503020204020204" pitchFamily="34" charset="0"/>
                        <a:ea typeface="Cambria" panose="02040503050406030204" pitchFamily="18" charset="0"/>
                        <a:cs typeface="Cambria" panose="02040503050406030204" pitchFamily="18" charset="0"/>
                      </a:endParaRPr>
                    </a:p>
                  </a:txBody>
                  <a:tcPr marL="0" marR="0" marT="0" marB="0" anchor="ctr">
                    <a:lnL w="12700" cmpd="sng">
                      <a:noFill/>
                    </a:lnL>
                    <a:lnR>
                      <a:noFill/>
                    </a:lnR>
                    <a:lnT w="12700" cmpd="sng">
                      <a:noFill/>
                    </a:lnT>
                    <a:lnB w="50800" cmpd="dbl">
                      <a:noFill/>
                    </a:lnB>
                    <a:lnTlToBr w="12700" cmpd="sng">
                      <a:noFill/>
                      <a:prstDash val="solid"/>
                    </a:lnTlToBr>
                    <a:lnBlToTr w="12700" cmpd="sng">
                      <a:noFill/>
                      <a:prstDash val="solid"/>
                    </a:lnBlToTr>
                  </a:tcPr>
                </a:tc>
                <a:tc>
                  <a:txBody>
                    <a:bodyPr/>
                    <a:lstStyle/>
                    <a:p>
                      <a:pPr marR="60960" algn="r">
                        <a:lnSpc>
                          <a:spcPts val="1160"/>
                        </a:lnSpc>
                        <a:spcBef>
                          <a:spcPts val="30"/>
                        </a:spcBef>
                        <a:spcAft>
                          <a:spcPts val="0"/>
                        </a:spcAft>
                      </a:pPr>
                      <a:r>
                        <a:rPr lang="en-US" sz="1200" b="0" dirty="0">
                          <a:effectLst/>
                          <a:latin typeface="Corbel" panose="020B0503020204020204" pitchFamily="34" charset="0"/>
                        </a:rPr>
                        <a:t>$28,000</a:t>
                      </a:r>
                      <a:endParaRPr lang="en-CA" sz="1200" b="0" dirty="0">
                        <a:effectLst/>
                        <a:latin typeface="Corbel" panose="020B0503020204020204" pitchFamily="34" charset="0"/>
                        <a:ea typeface="Cambria" panose="02040503050406030204" pitchFamily="18" charset="0"/>
                        <a:cs typeface="Cambria" panose="02040503050406030204" pitchFamily="18" charset="0"/>
                      </a:endParaRPr>
                    </a:p>
                  </a:txBody>
                  <a:tcPr marL="0" marR="0" marT="0" marB="0" anchor="ctr">
                    <a:lnL>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1460749970"/>
                  </a:ext>
                </a:extLst>
              </a:tr>
              <a:tr h="241115">
                <a:tc>
                  <a:txBody>
                    <a:bodyPr/>
                    <a:lstStyle/>
                    <a:p>
                      <a:pPr marR="48260" algn="l">
                        <a:spcBef>
                          <a:spcPts val="30"/>
                        </a:spcBef>
                        <a:spcAft>
                          <a:spcPts val="0"/>
                        </a:spcAft>
                      </a:pPr>
                      <a:endParaRPr lang="en-CA" sz="1200" b="1" dirty="0">
                        <a:effectLst/>
                        <a:latin typeface="Corbel" panose="020B0503020204020204" pitchFamily="34" charset="0"/>
                        <a:ea typeface="Cambria" panose="02040503050406030204" pitchFamily="18" charset="0"/>
                        <a:cs typeface="Cambria" panose="02040503050406030204" pitchFamily="18" charset="0"/>
                      </a:endParaRPr>
                    </a:p>
                  </a:txBody>
                  <a:tcPr marL="0" marR="0" marT="0" marB="0" anchor="ctr">
                    <a:lnL w="12700" cmpd="sng">
                      <a:noFill/>
                    </a:lnL>
                    <a:lnR>
                      <a:noFill/>
                    </a:lnR>
                    <a:lnT w="50800" cmpd="dbl">
                      <a:noFill/>
                    </a:lnT>
                    <a:lnB w="12700" cmpd="sng">
                      <a:noFill/>
                    </a:lnB>
                    <a:lnTlToBr w="12700" cmpd="sng">
                      <a:noFill/>
                      <a:prstDash val="solid"/>
                    </a:lnTlToBr>
                    <a:lnBlToTr w="12700" cmpd="sng">
                      <a:noFill/>
                      <a:prstDash val="solid"/>
                    </a:lnBlToTr>
                  </a:tcPr>
                </a:tc>
                <a:tc>
                  <a:txBody>
                    <a:bodyPr/>
                    <a:lstStyle/>
                    <a:p>
                      <a:pPr marR="60960" algn="r">
                        <a:lnSpc>
                          <a:spcPts val="1160"/>
                        </a:lnSpc>
                        <a:spcBef>
                          <a:spcPts val="30"/>
                        </a:spcBef>
                        <a:spcAft>
                          <a:spcPts val="0"/>
                        </a:spcAft>
                      </a:pPr>
                      <a:r>
                        <a:rPr lang="en-US" sz="1200" b="1" dirty="0">
                          <a:effectLst/>
                          <a:latin typeface="Corbel" panose="020B0503020204020204" pitchFamily="34" charset="0"/>
                        </a:rPr>
                        <a:t>$64,541</a:t>
                      </a:r>
                      <a:endParaRPr lang="en-CA" sz="1200" b="1" dirty="0">
                        <a:effectLst/>
                        <a:latin typeface="Corbel" panose="020B0503020204020204" pitchFamily="34" charset="0"/>
                        <a:ea typeface="Cambria" panose="02040503050406030204" pitchFamily="18" charset="0"/>
                        <a:cs typeface="Cambria" panose="02040503050406030204" pitchFamily="18" charset="0"/>
                      </a:endParaRPr>
                    </a:p>
                  </a:txBody>
                  <a:tcPr marL="0" marR="0" marT="0" marB="0" anchor="ctr">
                    <a:lnL>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2105382195"/>
                  </a:ext>
                </a:extLst>
              </a:tr>
              <a:tr h="241115">
                <a:tc>
                  <a:txBody>
                    <a:bodyPr/>
                    <a:lstStyle/>
                    <a:p>
                      <a:pPr marR="48260" algn="l">
                        <a:spcBef>
                          <a:spcPts val="30"/>
                        </a:spcBef>
                        <a:spcAft>
                          <a:spcPts val="0"/>
                        </a:spcAft>
                      </a:pPr>
                      <a:endParaRPr lang="en-CA" sz="1200" b="1" dirty="0">
                        <a:effectLst/>
                        <a:latin typeface="Corbel" panose="020B0503020204020204" pitchFamily="34" charset="0"/>
                        <a:ea typeface="Cambria" panose="02040503050406030204" pitchFamily="18" charset="0"/>
                        <a:cs typeface="Cambria" panose="02040503050406030204" pitchFamily="18" charset="0"/>
                      </a:endParaRPr>
                    </a:p>
                  </a:txBody>
                  <a:tcPr marL="0" marR="0" marT="0" marB="0" anchor="ctr">
                    <a:lnL w="12700" cmpd="sng">
                      <a:noFill/>
                    </a:lnL>
                    <a:lnR>
                      <a:noFill/>
                    </a:lnR>
                    <a:lnT w="50800" cmpd="dbl">
                      <a:noFill/>
                    </a:lnT>
                    <a:lnB w="12700" cmpd="sng">
                      <a:noFill/>
                    </a:lnB>
                    <a:lnTlToBr w="12700" cmpd="sng">
                      <a:noFill/>
                      <a:prstDash val="solid"/>
                    </a:lnTlToBr>
                    <a:lnBlToTr w="12700" cmpd="sng">
                      <a:noFill/>
                      <a:prstDash val="solid"/>
                    </a:lnBlToTr>
                    <a:noFill/>
                  </a:tcPr>
                </a:tc>
                <a:tc>
                  <a:txBody>
                    <a:bodyPr/>
                    <a:lstStyle/>
                    <a:p>
                      <a:pPr algn="r">
                        <a:spcBef>
                          <a:spcPts val="35"/>
                        </a:spcBef>
                        <a:spcAft>
                          <a:spcPts val="0"/>
                        </a:spcAft>
                      </a:pPr>
                      <a:endParaRPr lang="en-CA" sz="1200" b="1" dirty="0">
                        <a:effectLst/>
                        <a:latin typeface="Corbel" panose="020B0503020204020204" pitchFamily="34" charset="0"/>
                        <a:ea typeface="Cambria" panose="02040503050406030204" pitchFamily="18" charset="0"/>
                        <a:cs typeface="Cambria" panose="02040503050406030204" pitchFamily="18" charset="0"/>
                      </a:endParaRPr>
                    </a:p>
                  </a:txBody>
                  <a:tcPr marL="0" marR="0" marT="0" marB="0" anchor="ctr">
                    <a:lnL>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563066017"/>
                  </a:ext>
                </a:extLst>
              </a:tr>
              <a:tr h="241115">
                <a:tc>
                  <a:txBody>
                    <a:bodyPr/>
                    <a:lstStyle/>
                    <a:p>
                      <a:pPr marR="48260" algn="l">
                        <a:spcBef>
                          <a:spcPts val="30"/>
                        </a:spcBef>
                        <a:spcAft>
                          <a:spcPts val="0"/>
                        </a:spcAft>
                      </a:pPr>
                      <a:r>
                        <a:rPr lang="en-CA" sz="1200" b="1" dirty="0">
                          <a:effectLst/>
                          <a:latin typeface="Corbel" panose="020B0503020204020204" pitchFamily="34" charset="0"/>
                          <a:ea typeface="Cambria" panose="02040503050406030204" pitchFamily="18" charset="0"/>
                          <a:cs typeface="Cambria" panose="02040503050406030204" pitchFamily="18" charset="0"/>
                        </a:rPr>
                        <a:t>North Shore Mayors’ Annual Golf Tournament:</a:t>
                      </a:r>
                    </a:p>
                  </a:txBody>
                  <a:tcPr marL="0" marR="0" marT="0" marB="0" anchor="ctr">
                    <a:lnL w="12700" cmpd="sng">
                      <a:noFill/>
                    </a:lnL>
                    <a:lnR>
                      <a:noFill/>
                    </a:lnR>
                    <a:lnT w="50800" cmpd="dbl">
                      <a:noFill/>
                    </a:lnT>
                    <a:lnB w="12700" cmpd="sng">
                      <a:noFill/>
                    </a:lnB>
                    <a:lnTlToBr w="12700" cmpd="sng">
                      <a:noFill/>
                      <a:prstDash val="solid"/>
                    </a:lnTlToBr>
                    <a:lnBlToTr w="12700" cmpd="sng">
                      <a:noFill/>
                      <a:prstDash val="solid"/>
                    </a:lnBlToTr>
                  </a:tcPr>
                </a:tc>
                <a:tc>
                  <a:txBody>
                    <a:bodyPr/>
                    <a:lstStyle/>
                    <a:p>
                      <a:pPr algn="r">
                        <a:spcBef>
                          <a:spcPts val="35"/>
                        </a:spcBef>
                        <a:spcAft>
                          <a:spcPts val="0"/>
                        </a:spcAft>
                      </a:pPr>
                      <a:endParaRPr lang="en-CA" sz="1200" b="1" dirty="0">
                        <a:effectLst/>
                        <a:latin typeface="Corbel" panose="020B0503020204020204" pitchFamily="34" charset="0"/>
                        <a:ea typeface="Cambria" panose="02040503050406030204" pitchFamily="18" charset="0"/>
                        <a:cs typeface="Cambria" panose="02040503050406030204" pitchFamily="18" charset="0"/>
                      </a:endParaRPr>
                    </a:p>
                  </a:txBody>
                  <a:tcPr marL="0" marR="0" marT="0" marB="0" anchor="ctr">
                    <a:lnL>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1147148902"/>
                  </a:ext>
                </a:extLst>
              </a:tr>
              <a:tr h="241115">
                <a:tc>
                  <a:txBody>
                    <a:bodyPr/>
                    <a:lstStyle/>
                    <a:p>
                      <a:pPr marR="48260" algn="l">
                        <a:spcBef>
                          <a:spcPts val="30"/>
                        </a:spcBef>
                        <a:spcAft>
                          <a:spcPts val="0"/>
                        </a:spcAft>
                      </a:pPr>
                      <a:r>
                        <a:rPr lang="en-CA" sz="1200" b="0" dirty="0">
                          <a:effectLst/>
                          <a:latin typeface="Corbel" panose="020B0503020204020204" pitchFamily="34" charset="0"/>
                          <a:ea typeface="Cambria" panose="02040503050406030204" pitchFamily="18" charset="0"/>
                          <a:cs typeface="Cambria" panose="02040503050406030204" pitchFamily="18" charset="0"/>
                        </a:rPr>
                        <a:t>Designated Charity: North Shore Disability Resource Centre</a:t>
                      </a:r>
                    </a:p>
                  </a:txBody>
                  <a:tcPr marL="0" marR="0" marT="0" marB="0" anchor="ctr">
                    <a:lnL w="12700" cmpd="sng">
                      <a:noFill/>
                    </a:lnL>
                    <a:lnR>
                      <a:noFill/>
                    </a:lnR>
                    <a:lnT w="50800" cmpd="dbl">
                      <a:noFill/>
                    </a:lnT>
                    <a:lnB w="12700" cmpd="sng">
                      <a:noFill/>
                    </a:lnB>
                    <a:lnTlToBr w="12700" cmpd="sng">
                      <a:noFill/>
                      <a:prstDash val="solid"/>
                    </a:lnTlToBr>
                    <a:lnBlToTr w="12700" cmpd="sng">
                      <a:noFill/>
                      <a:prstDash val="solid"/>
                    </a:lnBlToTr>
                  </a:tcPr>
                </a:tc>
                <a:tc>
                  <a:txBody>
                    <a:bodyPr/>
                    <a:lstStyle/>
                    <a:p>
                      <a:pPr marR="60960" algn="r">
                        <a:lnSpc>
                          <a:spcPts val="1160"/>
                        </a:lnSpc>
                        <a:spcBef>
                          <a:spcPts val="30"/>
                        </a:spcBef>
                        <a:spcAft>
                          <a:spcPts val="0"/>
                        </a:spcAft>
                      </a:pPr>
                      <a:r>
                        <a:rPr lang="en-US" sz="1200" b="1" dirty="0">
                          <a:effectLst/>
                          <a:latin typeface="Corbel" panose="020B0503020204020204" pitchFamily="34" charset="0"/>
                        </a:rPr>
                        <a:t>$50,000</a:t>
                      </a:r>
                      <a:endParaRPr lang="en-CA" sz="1200" b="1" dirty="0">
                        <a:effectLst/>
                        <a:latin typeface="Corbel" panose="020B0503020204020204" pitchFamily="34" charset="0"/>
                        <a:ea typeface="Cambria" panose="02040503050406030204" pitchFamily="18" charset="0"/>
                        <a:cs typeface="Cambria" panose="02040503050406030204" pitchFamily="18" charset="0"/>
                      </a:endParaRPr>
                    </a:p>
                  </a:txBody>
                  <a:tcPr marL="0" marR="0" marT="0" marB="0" anchor="ctr">
                    <a:lnL>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1726794980"/>
                  </a:ext>
                </a:extLst>
              </a:tr>
              <a:tr h="241115">
                <a:tc>
                  <a:txBody>
                    <a:bodyPr/>
                    <a:lstStyle/>
                    <a:p>
                      <a:pPr marR="48260" algn="l">
                        <a:spcBef>
                          <a:spcPts val="30"/>
                        </a:spcBef>
                        <a:spcAft>
                          <a:spcPts val="0"/>
                        </a:spcAft>
                      </a:pPr>
                      <a:endParaRPr lang="en-CA" sz="1200" b="1" dirty="0">
                        <a:effectLst/>
                        <a:latin typeface="Corbel" panose="020B0503020204020204" pitchFamily="34" charset="0"/>
                        <a:ea typeface="Cambria" panose="02040503050406030204" pitchFamily="18" charset="0"/>
                        <a:cs typeface="Cambria" panose="02040503050406030204" pitchFamily="18" charset="0"/>
                      </a:endParaRPr>
                    </a:p>
                  </a:txBody>
                  <a:tcPr marL="0" marR="0" marT="0" marB="0" anchor="ctr">
                    <a:lnL w="12700" cmpd="sng">
                      <a:noFill/>
                    </a:lnL>
                    <a:lnR>
                      <a:noFill/>
                    </a:lnR>
                    <a:lnT w="50800" cmpd="dbl">
                      <a:noFill/>
                    </a:lnT>
                    <a:lnB w="12700" cmpd="sng">
                      <a:noFill/>
                    </a:lnB>
                    <a:lnTlToBr w="12700" cmpd="sng">
                      <a:noFill/>
                      <a:prstDash val="solid"/>
                    </a:lnTlToBr>
                    <a:lnBlToTr w="12700" cmpd="sng">
                      <a:noFill/>
                      <a:prstDash val="solid"/>
                    </a:lnBlToTr>
                  </a:tcPr>
                </a:tc>
                <a:tc>
                  <a:txBody>
                    <a:bodyPr/>
                    <a:lstStyle/>
                    <a:p>
                      <a:pPr algn="r">
                        <a:spcBef>
                          <a:spcPts val="35"/>
                        </a:spcBef>
                        <a:spcAft>
                          <a:spcPts val="0"/>
                        </a:spcAft>
                      </a:pPr>
                      <a:endParaRPr lang="en-CA" sz="1200" b="1" dirty="0">
                        <a:effectLst/>
                        <a:latin typeface="Corbel" panose="020B0503020204020204" pitchFamily="34" charset="0"/>
                        <a:ea typeface="Cambria" panose="02040503050406030204" pitchFamily="18" charset="0"/>
                        <a:cs typeface="Cambria" panose="02040503050406030204" pitchFamily="18" charset="0"/>
                      </a:endParaRPr>
                    </a:p>
                  </a:txBody>
                  <a:tcPr marL="0" marR="0" marT="0" marB="0" anchor="ctr">
                    <a:lnL>
                      <a:noFill/>
                    </a:lnL>
                    <a:lnR w="12700" cmpd="sng">
                      <a:noFill/>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561045492"/>
                  </a:ext>
                </a:extLst>
              </a:tr>
              <a:tr h="241115">
                <a:tc>
                  <a:txBody>
                    <a:bodyPr/>
                    <a:lstStyle/>
                    <a:p>
                      <a:pPr marR="48260" algn="l">
                        <a:spcBef>
                          <a:spcPts val="30"/>
                        </a:spcBef>
                        <a:spcAft>
                          <a:spcPts val="0"/>
                        </a:spcAft>
                      </a:pPr>
                      <a:r>
                        <a:rPr lang="en-CA" sz="1200" b="1" dirty="0">
                          <a:effectLst/>
                          <a:latin typeface="Corbel" panose="020B0503020204020204" pitchFamily="34" charset="0"/>
                          <a:ea typeface="Cambria" panose="02040503050406030204" pitchFamily="18" charset="0"/>
                          <a:cs typeface="Cambria" panose="02040503050406030204" pitchFamily="18" charset="0"/>
                        </a:rPr>
                        <a:t>Total Grants and Disbursements</a:t>
                      </a:r>
                    </a:p>
                  </a:txBody>
                  <a:tcPr marL="0" marR="0" marT="0" marB="0" anchor="ctr">
                    <a:lnL w="12700" cmpd="sng">
                      <a:noFill/>
                    </a:lnL>
                    <a:lnR>
                      <a:noFill/>
                    </a:lnR>
                    <a:lnT w="50800" cmpd="dbl">
                      <a:noFill/>
                    </a:lnT>
                    <a:lnB w="12700" cmpd="sng">
                      <a:noFill/>
                    </a:lnB>
                    <a:lnTlToBr w="12700" cmpd="sng">
                      <a:noFill/>
                      <a:prstDash val="solid"/>
                    </a:lnTlToBr>
                    <a:lnBlToTr w="12700" cmpd="sng">
                      <a:noFill/>
                      <a:prstDash val="solid"/>
                    </a:lnBlToTr>
                  </a:tcPr>
                </a:tc>
                <a:tc>
                  <a:txBody>
                    <a:bodyPr/>
                    <a:lstStyle/>
                    <a:p>
                      <a:pPr marR="60960" algn="r">
                        <a:lnSpc>
                          <a:spcPts val="1160"/>
                        </a:lnSpc>
                        <a:spcBef>
                          <a:spcPts val="30"/>
                        </a:spcBef>
                        <a:spcAft>
                          <a:spcPts val="0"/>
                        </a:spcAft>
                      </a:pPr>
                      <a:r>
                        <a:rPr lang="en-US" sz="1200" b="1" dirty="0">
                          <a:effectLst/>
                          <a:latin typeface="Corbel" panose="020B0503020204020204" pitchFamily="34" charset="0"/>
                        </a:rPr>
                        <a:t>$190,914</a:t>
                      </a:r>
                      <a:endParaRPr lang="en-CA" sz="1200" b="1" dirty="0">
                        <a:effectLst/>
                        <a:latin typeface="Corbel" panose="020B0503020204020204" pitchFamily="34" charset="0"/>
                        <a:ea typeface="Cambria" panose="02040503050406030204" pitchFamily="18" charset="0"/>
                        <a:cs typeface="Cambria" panose="02040503050406030204" pitchFamily="18" charset="0"/>
                      </a:endParaRPr>
                    </a:p>
                  </a:txBody>
                  <a:tcPr marL="0" marR="0" marT="0" marB="0" anchor="ctr">
                    <a:lnL>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xmlns="" val="124730660"/>
                  </a:ext>
                </a:extLst>
              </a:tr>
            </a:tbl>
          </a:graphicData>
        </a:graphic>
      </p:graphicFrame>
    </p:spTree>
    <p:extLst>
      <p:ext uri="{BB962C8B-B14F-4D97-AF65-F5344CB8AC3E}">
        <p14:creationId xmlns:p14="http://schemas.microsoft.com/office/powerpoint/2010/main" val="126107739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xmlns="" id="{6DC34CC0-5479-46B5-ADE3-491DC631DF76}"/>
              </a:ext>
            </a:extLst>
          </p:cNvPr>
          <p:cNvSpPr/>
          <p:nvPr/>
        </p:nvSpPr>
        <p:spPr>
          <a:xfrm>
            <a:off x="94569" y="8759907"/>
            <a:ext cx="4824000" cy="288000"/>
          </a:xfrm>
          <a:prstGeom prst="rect">
            <a:avLst/>
          </a:prstGeom>
          <a:solidFill>
            <a:srgbClr val="687F00">
              <a:alpha val="3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6" name="Title 1">
            <a:extLst>
              <a:ext uri="{FF2B5EF4-FFF2-40B4-BE49-F238E27FC236}">
                <a16:creationId xmlns:a16="http://schemas.microsoft.com/office/drawing/2014/main" xmlns="" id="{70613DCA-CBED-4FE1-929E-5C4ADC579F35}"/>
              </a:ext>
            </a:extLst>
          </p:cNvPr>
          <p:cNvSpPr txBox="1">
            <a:spLocks/>
          </p:cNvSpPr>
          <p:nvPr/>
        </p:nvSpPr>
        <p:spPr>
          <a:xfrm>
            <a:off x="877137" y="8707794"/>
            <a:ext cx="2694854" cy="385576"/>
          </a:xfrm>
          <a:prstGeom prst="rect">
            <a:avLst/>
          </a:prstGeom>
        </p:spPr>
        <p:txBody>
          <a:bodyPr vert="horz" lIns="91440" tIns="45720" rIns="91440" bIns="45720" rtlCol="0" anchor="ctr">
            <a:no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gn="r"/>
            <a:endParaRPr lang="en-CA" sz="1600" dirty="0">
              <a:solidFill>
                <a:schemeClr val="bg1"/>
              </a:solidFill>
              <a:latin typeface="Corbel" panose="020B0503020204020204" pitchFamily="34" charset="0"/>
            </a:endParaRPr>
          </a:p>
        </p:txBody>
      </p:sp>
      <p:sp>
        <p:nvSpPr>
          <p:cNvPr id="4" name="Slide Number Placeholder 3">
            <a:extLst>
              <a:ext uri="{FF2B5EF4-FFF2-40B4-BE49-F238E27FC236}">
                <a16:creationId xmlns:a16="http://schemas.microsoft.com/office/drawing/2014/main" xmlns="" id="{D25F1781-9180-4E95-A8B5-57D44EE8013F}"/>
              </a:ext>
            </a:extLst>
          </p:cNvPr>
          <p:cNvSpPr>
            <a:spLocks noGrp="1"/>
          </p:cNvSpPr>
          <p:nvPr>
            <p:ph type="sldNum" sz="quarter" idx="12"/>
          </p:nvPr>
        </p:nvSpPr>
        <p:spPr>
          <a:xfrm>
            <a:off x="4509304" y="8671235"/>
            <a:ext cx="2313314" cy="486833"/>
          </a:xfrm>
        </p:spPr>
        <p:txBody>
          <a:bodyPr/>
          <a:lstStyle/>
          <a:p>
            <a:r>
              <a:rPr lang="en-CA" sz="1400" dirty="0">
                <a:solidFill>
                  <a:schemeClr val="bg1">
                    <a:lumMod val="50000"/>
                  </a:schemeClr>
                </a:solidFill>
                <a:latin typeface="Corbel" panose="020B0503020204020204" pitchFamily="34" charset="0"/>
              </a:rPr>
              <a:t> Annual Report - Page </a:t>
            </a:r>
            <a:fld id="{D1084EF6-8207-4E76-967A-509BCAA2E54A}" type="slidenum">
              <a:rPr lang="en-CA" sz="1400" smtClean="0">
                <a:solidFill>
                  <a:schemeClr val="bg1">
                    <a:lumMod val="50000"/>
                  </a:schemeClr>
                </a:solidFill>
                <a:latin typeface="Corbel" panose="020B0503020204020204" pitchFamily="34" charset="0"/>
              </a:rPr>
              <a:t>7</a:t>
            </a:fld>
            <a:endParaRPr lang="en-CA" sz="1400" dirty="0">
              <a:solidFill>
                <a:schemeClr val="bg1">
                  <a:lumMod val="50000"/>
                </a:schemeClr>
              </a:solidFill>
              <a:latin typeface="Corbel" panose="020B0503020204020204" pitchFamily="34" charset="0"/>
            </a:endParaRPr>
          </a:p>
        </p:txBody>
      </p:sp>
      <p:pic>
        <p:nvPicPr>
          <p:cNvPr id="7" name="image1.jpeg">
            <a:extLst>
              <a:ext uri="{FF2B5EF4-FFF2-40B4-BE49-F238E27FC236}">
                <a16:creationId xmlns:a16="http://schemas.microsoft.com/office/drawing/2014/main" xmlns="" id="{85199C14-85FF-47E4-BDCB-8A9F487C7901}"/>
              </a:ext>
            </a:extLst>
          </p:cNvPr>
          <p:cNvPicPr>
            <a:picLocks noChangeAspect="1"/>
          </p:cNvPicPr>
          <p:nvPr/>
        </p:nvPicPr>
        <p:blipFill rotWithShape="1">
          <a:blip r:embed="rId2" cstate="print"/>
          <a:srcRect r="73896"/>
          <a:stretch/>
        </p:blipFill>
        <p:spPr>
          <a:xfrm>
            <a:off x="5956381" y="439438"/>
            <a:ext cx="324822" cy="576000"/>
          </a:xfrm>
          <a:prstGeom prst="rect">
            <a:avLst/>
          </a:prstGeom>
        </p:spPr>
      </p:pic>
      <p:sp>
        <p:nvSpPr>
          <p:cNvPr id="9" name="Slide Number Placeholder 3">
            <a:extLst>
              <a:ext uri="{FF2B5EF4-FFF2-40B4-BE49-F238E27FC236}">
                <a16:creationId xmlns:a16="http://schemas.microsoft.com/office/drawing/2014/main" xmlns="" id="{A0CD9DD3-9003-46F2-92AA-CAB80FEEA0B8}"/>
              </a:ext>
            </a:extLst>
          </p:cNvPr>
          <p:cNvSpPr txBox="1">
            <a:spLocks/>
          </p:cNvSpPr>
          <p:nvPr/>
        </p:nvSpPr>
        <p:spPr>
          <a:xfrm>
            <a:off x="576797" y="484022"/>
            <a:ext cx="5379584" cy="8077052"/>
          </a:xfrm>
          <a:prstGeom prst="rect">
            <a:avLst/>
          </a:prstGeom>
        </p:spPr>
        <p:txBody>
          <a:bodyPr vert="horz" lIns="91440" tIns="45720" rIns="91440" bIns="45720" rtlCol="0" anchor="t"/>
          <a:lstStyle>
            <a:defPPr>
              <a:defRPr lang="en-US"/>
            </a:defPPr>
            <a:lvl1pPr marL="0" algn="r" defTabSz="457200" rtl="0" eaLnBrk="1" latinLnBrk="0" hangingPunct="1">
              <a:defRPr sz="9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CA" sz="2400" dirty="0">
                <a:solidFill>
                  <a:srgbClr val="687F00"/>
                </a:solidFill>
                <a:latin typeface="Corbel" panose="020B0503020204020204" pitchFamily="34" charset="0"/>
              </a:rPr>
              <a:t>Grants and Distributions (cont’d)</a:t>
            </a:r>
          </a:p>
          <a:p>
            <a:pPr algn="l"/>
            <a:endParaRPr lang="en-CA" sz="2400" dirty="0">
              <a:solidFill>
                <a:srgbClr val="687F00"/>
              </a:solidFill>
              <a:latin typeface="Corbel" panose="020B0503020204020204" pitchFamily="34" charset="0"/>
            </a:endParaRPr>
          </a:p>
          <a:p>
            <a:pPr algn="l"/>
            <a:r>
              <a:rPr lang="en-US" sz="1200" dirty="0">
                <a:solidFill>
                  <a:schemeClr val="tx1"/>
                </a:solidFill>
                <a:latin typeface="Corbel" panose="020B0503020204020204" pitchFamily="34" charset="0"/>
              </a:rPr>
              <a:t>The community grants presented in November 2018 for the 2017-2018 fiscal year were:</a:t>
            </a:r>
          </a:p>
          <a:p>
            <a:pPr algn="l"/>
            <a:endParaRPr lang="en-US" sz="1200" dirty="0">
              <a:solidFill>
                <a:schemeClr val="tx1"/>
              </a:solidFill>
              <a:latin typeface="Corbel" panose="020B0503020204020204" pitchFamily="34" charset="0"/>
            </a:endParaRPr>
          </a:p>
          <a:p>
            <a:pPr algn="l"/>
            <a:endParaRPr lang="en-CA" sz="2400" dirty="0">
              <a:solidFill>
                <a:srgbClr val="687F00"/>
              </a:solidFill>
              <a:latin typeface="Corbel" panose="020B0503020204020204" pitchFamily="34" charset="0"/>
            </a:endParaRPr>
          </a:p>
          <a:p>
            <a:pPr algn="l"/>
            <a:endParaRPr lang="en-CA" sz="2400" dirty="0">
              <a:solidFill>
                <a:srgbClr val="687F00"/>
              </a:solidFill>
              <a:latin typeface="Corbel" panose="020B0503020204020204" pitchFamily="34" charset="0"/>
            </a:endParaRPr>
          </a:p>
        </p:txBody>
      </p:sp>
      <p:graphicFrame>
        <p:nvGraphicFramePr>
          <p:cNvPr id="2" name="Table 1">
            <a:extLst>
              <a:ext uri="{FF2B5EF4-FFF2-40B4-BE49-F238E27FC236}">
                <a16:creationId xmlns:a16="http://schemas.microsoft.com/office/drawing/2014/main" xmlns="" id="{3B15907A-0A80-4395-8E92-B693B282D161}"/>
              </a:ext>
            </a:extLst>
          </p:cNvPr>
          <p:cNvGraphicFramePr>
            <a:graphicFrameLocks noGrp="1"/>
          </p:cNvGraphicFramePr>
          <p:nvPr>
            <p:extLst>
              <p:ext uri="{D42A27DB-BD31-4B8C-83A1-F6EECF244321}">
                <p14:modId xmlns:p14="http://schemas.microsoft.com/office/powerpoint/2010/main" val="2405772040"/>
              </p:ext>
            </p:extLst>
          </p:nvPr>
        </p:nvGraphicFramePr>
        <p:xfrm>
          <a:off x="687462" y="1912297"/>
          <a:ext cx="5342400" cy="6130594"/>
        </p:xfrm>
        <a:graphic>
          <a:graphicData uri="http://schemas.openxmlformats.org/drawingml/2006/table">
            <a:tbl>
              <a:tblPr firstRow="1" firstCol="1" lastRow="1" lastCol="1" bandRow="1" bandCol="1">
                <a:tableStyleId>{10A1B5D5-9B99-4C35-A422-299274C87663}</a:tableStyleId>
              </a:tblPr>
              <a:tblGrid>
                <a:gridCol w="1879892">
                  <a:extLst>
                    <a:ext uri="{9D8B030D-6E8A-4147-A177-3AD203B41FA5}">
                      <a16:colId xmlns:a16="http://schemas.microsoft.com/office/drawing/2014/main" xmlns="" val="3465705064"/>
                    </a:ext>
                  </a:extLst>
                </a:gridCol>
                <a:gridCol w="2654969">
                  <a:extLst>
                    <a:ext uri="{9D8B030D-6E8A-4147-A177-3AD203B41FA5}">
                      <a16:colId xmlns:a16="http://schemas.microsoft.com/office/drawing/2014/main" xmlns="" val="248245472"/>
                    </a:ext>
                  </a:extLst>
                </a:gridCol>
                <a:gridCol w="807539">
                  <a:extLst>
                    <a:ext uri="{9D8B030D-6E8A-4147-A177-3AD203B41FA5}">
                      <a16:colId xmlns:a16="http://schemas.microsoft.com/office/drawing/2014/main" xmlns="" val="3334540715"/>
                    </a:ext>
                  </a:extLst>
                </a:gridCol>
              </a:tblGrid>
              <a:tr h="225628">
                <a:tc>
                  <a:txBody>
                    <a:bodyPr/>
                    <a:lstStyle/>
                    <a:p>
                      <a:pPr>
                        <a:spcAft>
                          <a:spcPts val="0"/>
                        </a:spcAft>
                      </a:pPr>
                      <a:r>
                        <a:rPr lang="en-CA" sz="1200" dirty="0">
                          <a:effectLst/>
                          <a:latin typeface="Corbel" panose="020B0503020204020204" pitchFamily="34" charset="0"/>
                          <a:ea typeface="Calibri" panose="020F0502020204030204" pitchFamily="34" charset="0"/>
                        </a:rPr>
                        <a:t>Agency</a:t>
                      </a:r>
                    </a:p>
                  </a:txBody>
                  <a:tcPr marL="0" marR="0" marT="0" marB="0">
                    <a:lnL w="12700" cmpd="sng">
                      <a:noFill/>
                    </a:lnL>
                    <a:lnR>
                      <a:noFill/>
                    </a:lnR>
                    <a:lnT w="12700" cmpd="sng">
                      <a:noFill/>
                    </a:lnT>
                    <a:lnB w="12700" cmpd="sng">
                      <a:noFill/>
                    </a:lnB>
                    <a:lnTlToBr w="12700" cmpd="sng">
                      <a:noFill/>
                      <a:prstDash val="solid"/>
                    </a:lnTlToBr>
                    <a:lnBlToTr w="12700" cmpd="sng">
                      <a:noFill/>
                      <a:prstDash val="solid"/>
                    </a:lnBlToTr>
                  </a:tcPr>
                </a:tc>
                <a:tc>
                  <a:txBody>
                    <a:bodyPr/>
                    <a:lstStyle/>
                    <a:p>
                      <a:pPr marL="50165" marR="199390">
                        <a:lnSpc>
                          <a:spcPct val="105000"/>
                        </a:lnSpc>
                        <a:spcBef>
                          <a:spcPts val="30"/>
                        </a:spcBef>
                        <a:spcAft>
                          <a:spcPts val="0"/>
                        </a:spcAft>
                      </a:pPr>
                      <a:r>
                        <a:rPr lang="en-CA" sz="1200" dirty="0">
                          <a:effectLst/>
                          <a:latin typeface="Corbel" panose="020B0503020204020204" pitchFamily="34" charset="0"/>
                          <a:ea typeface="Cambria" panose="02040503050406030204" pitchFamily="18" charset="0"/>
                          <a:cs typeface="Cambria" panose="02040503050406030204" pitchFamily="18" charset="0"/>
                        </a:rPr>
                        <a:t>Project</a:t>
                      </a:r>
                    </a:p>
                  </a:txBody>
                  <a:tcPr marL="0" marR="0" marT="0" marB="0">
                    <a:lnL>
                      <a:noFill/>
                    </a:lnL>
                    <a:lnR>
                      <a:noFill/>
                    </a:lnR>
                    <a:lnT w="12700" cmpd="sng">
                      <a:noFill/>
                    </a:lnT>
                    <a:lnB w="12700" cmpd="sng">
                      <a:noFill/>
                    </a:lnB>
                    <a:lnTlToBr w="12700" cmpd="sng">
                      <a:noFill/>
                      <a:prstDash val="solid"/>
                    </a:lnTlToBr>
                    <a:lnBlToTr w="12700" cmpd="sng">
                      <a:noFill/>
                      <a:prstDash val="solid"/>
                    </a:lnBlToTr>
                  </a:tcPr>
                </a:tc>
                <a:tc>
                  <a:txBody>
                    <a:bodyPr/>
                    <a:lstStyle/>
                    <a:p>
                      <a:pPr algn="ctr">
                        <a:spcAft>
                          <a:spcPts val="0"/>
                        </a:spcAft>
                      </a:pPr>
                      <a:r>
                        <a:rPr lang="en-CA" sz="1200" dirty="0">
                          <a:effectLst/>
                          <a:latin typeface="Corbel" panose="020B0503020204020204" pitchFamily="34" charset="0"/>
                          <a:ea typeface="Calibri" panose="020F0502020204030204" pitchFamily="34" charset="0"/>
                        </a:rPr>
                        <a:t>Amount</a:t>
                      </a:r>
                    </a:p>
                  </a:txBody>
                  <a:tcPr marL="0" marR="0" marT="0" marB="0" anchor="ctr">
                    <a:lnL>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xmlns="" val="2058683601"/>
                  </a:ext>
                </a:extLst>
              </a:tr>
              <a:tr h="447835">
                <a:tc>
                  <a:txBody>
                    <a:bodyPr/>
                    <a:lstStyle/>
                    <a:p>
                      <a:pPr>
                        <a:spcAft>
                          <a:spcPts val="0"/>
                        </a:spcAft>
                      </a:pPr>
                      <a:r>
                        <a:rPr lang="en-US" sz="1200" b="0" dirty="0">
                          <a:effectLst/>
                          <a:latin typeface="Corbel" panose="020B0503020204020204" pitchFamily="34" charset="0"/>
                        </a:rPr>
                        <a:t>Hollyburn Family Services</a:t>
                      </a:r>
                      <a:endParaRPr lang="en-CA" sz="1200" b="0" dirty="0">
                        <a:effectLst/>
                        <a:latin typeface="Corbel" panose="020B0503020204020204" pitchFamily="34" charset="0"/>
                        <a:ea typeface="Calibri" panose="020F0502020204030204" pitchFamily="34" charset="0"/>
                      </a:endParaRPr>
                    </a:p>
                  </a:txBody>
                  <a:tcPr marL="0" marR="0" marT="0" marB="0" anchor="ctr">
                    <a:lnL w="12700" cmpd="sng">
                      <a:noFill/>
                    </a:lnL>
                    <a:lnR>
                      <a:noFill/>
                    </a:lnR>
                    <a:lnT w="12700" cmpd="sng">
                      <a:noFill/>
                    </a:lnT>
                    <a:lnB w="12700" cmpd="sng">
                      <a:noFill/>
                    </a:lnB>
                    <a:lnTlToBr w="12700" cmpd="sng">
                      <a:noFill/>
                      <a:prstDash val="solid"/>
                    </a:lnTlToBr>
                    <a:lnBlToTr w="12700" cmpd="sng">
                      <a:noFill/>
                      <a:prstDash val="solid"/>
                    </a:lnBlToTr>
                  </a:tcPr>
                </a:tc>
                <a:tc>
                  <a:txBody>
                    <a:bodyPr/>
                    <a:lstStyle/>
                    <a:p>
                      <a:pPr marL="50165" marR="199390">
                        <a:lnSpc>
                          <a:spcPct val="105000"/>
                        </a:lnSpc>
                        <a:spcBef>
                          <a:spcPts val="30"/>
                        </a:spcBef>
                        <a:spcAft>
                          <a:spcPts val="0"/>
                        </a:spcAft>
                      </a:pPr>
                      <a:endParaRPr lang="en-CA" sz="1200" dirty="0">
                        <a:effectLst/>
                        <a:latin typeface="Corbel" panose="020B0503020204020204" pitchFamily="34" charset="0"/>
                        <a:ea typeface="Cambria" panose="02040503050406030204" pitchFamily="18" charset="0"/>
                        <a:cs typeface="Cambria" panose="02040503050406030204" pitchFamily="18" charset="0"/>
                      </a:endParaRPr>
                    </a:p>
                  </a:txBody>
                  <a:tcPr marL="0" marR="0" marT="0" marB="0" anchor="ctr">
                    <a:lnL>
                      <a:noFill/>
                    </a:lnL>
                    <a:lnR>
                      <a:noFill/>
                    </a:lnR>
                    <a:lnT w="12700" cmpd="sng">
                      <a:noFill/>
                    </a:lnT>
                    <a:lnB w="12700" cmpd="sng">
                      <a:noFill/>
                    </a:lnB>
                    <a:lnTlToBr w="12700" cmpd="sng">
                      <a:noFill/>
                      <a:prstDash val="solid"/>
                    </a:lnTlToBr>
                    <a:lnBlToTr w="12700" cmpd="sng">
                      <a:noFill/>
                      <a:prstDash val="solid"/>
                    </a:lnBlToTr>
                  </a:tcPr>
                </a:tc>
                <a:tc>
                  <a:txBody>
                    <a:bodyPr/>
                    <a:lstStyle/>
                    <a:p>
                      <a:pPr marR="59690" algn="r">
                        <a:lnSpc>
                          <a:spcPts val="1160"/>
                        </a:lnSpc>
                        <a:spcBef>
                          <a:spcPts val="35"/>
                        </a:spcBef>
                        <a:spcAft>
                          <a:spcPts val="0"/>
                        </a:spcAft>
                      </a:pPr>
                      <a:r>
                        <a:rPr lang="en-CA" sz="1200" b="0" dirty="0">
                          <a:effectLst/>
                          <a:latin typeface="Corbel" panose="020B0503020204020204" pitchFamily="34" charset="0"/>
                          <a:ea typeface="Cambria" panose="02040503050406030204" pitchFamily="18" charset="0"/>
                          <a:cs typeface="Cambria" panose="02040503050406030204" pitchFamily="18" charset="0"/>
                        </a:rPr>
                        <a:t>$5,500</a:t>
                      </a:r>
                    </a:p>
                  </a:txBody>
                  <a:tcPr marL="0" marR="0" marT="0" marB="0" anchor="ctr">
                    <a:lnL>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xmlns="" val="1274349455"/>
                  </a:ext>
                </a:extLst>
              </a:tr>
              <a:tr h="400919">
                <a:tc>
                  <a:txBody>
                    <a:bodyPr/>
                    <a:lstStyle/>
                    <a:p>
                      <a:pPr>
                        <a:spcAft>
                          <a:spcPts val="0"/>
                        </a:spcAft>
                      </a:pPr>
                      <a:r>
                        <a:rPr lang="en-US" sz="1200" b="0" dirty="0">
                          <a:effectLst/>
                          <a:latin typeface="Corbel" panose="020B0503020204020204" pitchFamily="34" charset="0"/>
                        </a:rPr>
                        <a:t>MADD Metro Vancouver</a:t>
                      </a:r>
                      <a:endParaRPr lang="en-CA" sz="1200" b="0" dirty="0">
                        <a:effectLst/>
                        <a:latin typeface="Corbel" panose="020B0503020204020204" pitchFamily="34" charset="0"/>
                        <a:ea typeface="Calibri" panose="020F0502020204030204" pitchFamily="34" charset="0"/>
                      </a:endParaRPr>
                    </a:p>
                  </a:txBody>
                  <a:tcPr marL="0" marR="0" marT="0" marB="0" anchor="ctr">
                    <a:lnL w="12700" cmpd="sng">
                      <a:noFill/>
                    </a:lnL>
                    <a:lnR>
                      <a:noFill/>
                    </a:lnR>
                    <a:lnT w="12700" cmpd="sng">
                      <a:noFill/>
                    </a:lnT>
                    <a:lnB w="12700" cmpd="sng">
                      <a:noFill/>
                    </a:lnB>
                    <a:lnTlToBr w="12700" cmpd="sng">
                      <a:noFill/>
                      <a:prstDash val="solid"/>
                    </a:lnTlToBr>
                    <a:lnBlToTr w="12700" cmpd="sng">
                      <a:noFill/>
                      <a:prstDash val="solid"/>
                    </a:lnBlToTr>
                  </a:tcPr>
                </a:tc>
                <a:tc>
                  <a:txBody>
                    <a:bodyPr/>
                    <a:lstStyle/>
                    <a:p>
                      <a:pPr marL="50165" marR="199390">
                        <a:lnSpc>
                          <a:spcPct val="101000"/>
                        </a:lnSpc>
                        <a:spcBef>
                          <a:spcPts val="30"/>
                        </a:spcBef>
                        <a:spcAft>
                          <a:spcPts val="0"/>
                        </a:spcAft>
                      </a:pPr>
                      <a:endParaRPr lang="en-CA" sz="1200" dirty="0">
                        <a:effectLst/>
                        <a:latin typeface="Corbel" panose="020B0503020204020204" pitchFamily="34" charset="0"/>
                        <a:ea typeface="Cambria" panose="02040503050406030204" pitchFamily="18" charset="0"/>
                        <a:cs typeface="Cambria" panose="02040503050406030204" pitchFamily="18" charset="0"/>
                      </a:endParaRPr>
                    </a:p>
                  </a:txBody>
                  <a:tcPr marL="0" marR="0" marT="0" marB="0" anchor="ctr">
                    <a:lnL>
                      <a:noFill/>
                    </a:lnL>
                    <a:lnR>
                      <a:noFill/>
                    </a:lnR>
                    <a:lnT w="12700" cmpd="sng">
                      <a:noFill/>
                    </a:lnT>
                    <a:lnB w="12700" cmpd="sng">
                      <a:noFill/>
                    </a:lnB>
                    <a:lnTlToBr w="12700" cmpd="sng">
                      <a:noFill/>
                      <a:prstDash val="solid"/>
                    </a:lnTlToBr>
                    <a:lnBlToTr w="12700" cmpd="sng">
                      <a:noFill/>
                      <a:prstDash val="solid"/>
                    </a:lnBlToTr>
                    <a:noFill/>
                  </a:tcPr>
                </a:tc>
                <a:tc>
                  <a:txBody>
                    <a:bodyPr/>
                    <a:lstStyle/>
                    <a:p>
                      <a:pPr marR="59690" algn="r">
                        <a:lnSpc>
                          <a:spcPts val="1160"/>
                        </a:lnSpc>
                        <a:spcBef>
                          <a:spcPts val="35"/>
                        </a:spcBef>
                        <a:spcAft>
                          <a:spcPts val="0"/>
                        </a:spcAft>
                      </a:pPr>
                      <a:r>
                        <a:rPr lang="en-CA" sz="1200" b="0" dirty="0">
                          <a:effectLst/>
                          <a:latin typeface="Corbel" panose="020B0503020204020204" pitchFamily="34" charset="0"/>
                          <a:ea typeface="Cambria" panose="02040503050406030204" pitchFamily="18" charset="0"/>
                          <a:cs typeface="Cambria" panose="02040503050406030204" pitchFamily="18" charset="0"/>
                        </a:rPr>
                        <a:t>$3,498</a:t>
                      </a:r>
                    </a:p>
                  </a:txBody>
                  <a:tcPr marL="0" marR="0" marT="0" marB="0" anchor="ctr">
                    <a:lnL>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xmlns="" val="932098203"/>
                  </a:ext>
                </a:extLst>
              </a:tr>
              <a:tr h="223918">
                <a:tc>
                  <a:txBody>
                    <a:bodyPr/>
                    <a:lstStyle/>
                    <a:p>
                      <a:pPr>
                        <a:spcAft>
                          <a:spcPts val="0"/>
                        </a:spcAft>
                      </a:pPr>
                      <a:r>
                        <a:rPr lang="en-US" sz="1200" b="0" dirty="0">
                          <a:effectLst/>
                          <a:latin typeface="Corbel" panose="020B0503020204020204" pitchFamily="34" charset="0"/>
                        </a:rPr>
                        <a:t>Big Sisters of B.C. Lower Mainland</a:t>
                      </a:r>
                      <a:endParaRPr lang="en-CA" sz="1200" b="0" dirty="0">
                        <a:effectLst/>
                        <a:latin typeface="Corbel" panose="020B0503020204020204" pitchFamily="34" charset="0"/>
                        <a:ea typeface="Calibri" panose="020F0502020204030204" pitchFamily="34" charset="0"/>
                      </a:endParaRPr>
                    </a:p>
                  </a:txBody>
                  <a:tcPr marL="0" marR="0" marT="0" marB="0" anchor="ctr">
                    <a:lnL w="12700" cmpd="sng">
                      <a:noFill/>
                    </a:lnL>
                    <a:lnR>
                      <a:noFill/>
                    </a:lnR>
                    <a:lnT w="12700" cmpd="sng">
                      <a:noFill/>
                    </a:lnT>
                    <a:lnB w="12700" cmpd="sng">
                      <a:noFill/>
                    </a:lnB>
                    <a:lnTlToBr w="12700" cmpd="sng">
                      <a:noFill/>
                      <a:prstDash val="solid"/>
                    </a:lnTlToBr>
                    <a:lnBlToTr w="12700" cmpd="sng">
                      <a:noFill/>
                      <a:prstDash val="solid"/>
                    </a:lnBlToTr>
                  </a:tcPr>
                </a:tc>
                <a:tc>
                  <a:txBody>
                    <a:bodyPr/>
                    <a:lstStyle/>
                    <a:p>
                      <a:pPr marL="50165" marR="199390" indent="30480">
                        <a:lnSpc>
                          <a:spcPct val="101000"/>
                        </a:lnSpc>
                        <a:spcBef>
                          <a:spcPts val="30"/>
                        </a:spcBef>
                        <a:spcAft>
                          <a:spcPts val="0"/>
                        </a:spcAft>
                      </a:pPr>
                      <a:endParaRPr lang="en-CA" sz="1200" dirty="0">
                        <a:effectLst/>
                        <a:latin typeface="Corbel" panose="020B0503020204020204" pitchFamily="34" charset="0"/>
                        <a:ea typeface="Cambria" panose="02040503050406030204" pitchFamily="18" charset="0"/>
                        <a:cs typeface="Cambria" panose="02040503050406030204" pitchFamily="18" charset="0"/>
                      </a:endParaRPr>
                    </a:p>
                  </a:txBody>
                  <a:tcPr marL="0" marR="0" marT="0" marB="0" anchor="ctr">
                    <a:lnL>
                      <a:noFill/>
                    </a:lnL>
                    <a:lnR>
                      <a:noFill/>
                    </a:lnR>
                    <a:lnT w="12700" cmpd="sng">
                      <a:noFill/>
                    </a:lnT>
                    <a:lnB w="12700" cmpd="sng">
                      <a:noFill/>
                    </a:lnB>
                    <a:lnTlToBr w="12700" cmpd="sng">
                      <a:noFill/>
                      <a:prstDash val="solid"/>
                    </a:lnTlToBr>
                    <a:lnBlToTr w="12700" cmpd="sng">
                      <a:noFill/>
                      <a:prstDash val="solid"/>
                    </a:lnBlToTr>
                  </a:tcPr>
                </a:tc>
                <a:tc>
                  <a:txBody>
                    <a:bodyPr/>
                    <a:lstStyle/>
                    <a:p>
                      <a:pPr marR="59690" algn="r">
                        <a:lnSpc>
                          <a:spcPts val="1160"/>
                        </a:lnSpc>
                        <a:spcBef>
                          <a:spcPts val="35"/>
                        </a:spcBef>
                        <a:spcAft>
                          <a:spcPts val="0"/>
                        </a:spcAft>
                      </a:pPr>
                      <a:r>
                        <a:rPr lang="en-US" sz="1200" b="0" dirty="0">
                          <a:effectLst/>
                          <a:latin typeface="Corbel" panose="020B0503020204020204" pitchFamily="34" charset="0"/>
                        </a:rPr>
                        <a:t>$6,000</a:t>
                      </a:r>
                      <a:endParaRPr lang="en-CA" sz="1200" b="0" dirty="0">
                        <a:effectLst/>
                        <a:latin typeface="Corbel" panose="020B0503020204020204" pitchFamily="34" charset="0"/>
                        <a:ea typeface="Cambria" panose="02040503050406030204" pitchFamily="18" charset="0"/>
                        <a:cs typeface="Cambria" panose="02040503050406030204" pitchFamily="18" charset="0"/>
                      </a:endParaRPr>
                    </a:p>
                  </a:txBody>
                  <a:tcPr marL="0" marR="0" marT="0" marB="0" anchor="ctr">
                    <a:lnL>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xmlns="" val="98560162"/>
                  </a:ext>
                </a:extLst>
              </a:tr>
              <a:tr h="407963">
                <a:tc>
                  <a:txBody>
                    <a:bodyPr/>
                    <a:lstStyle/>
                    <a:p>
                      <a:pPr>
                        <a:spcAft>
                          <a:spcPts val="0"/>
                        </a:spcAft>
                      </a:pPr>
                      <a:r>
                        <a:rPr lang="en-US" sz="1200" b="0" dirty="0">
                          <a:effectLst/>
                          <a:latin typeface="Corbel" panose="020B0503020204020204" pitchFamily="34" charset="0"/>
                        </a:rPr>
                        <a:t>Children of the Street Society</a:t>
                      </a:r>
                      <a:endParaRPr lang="en-CA" sz="1200" b="0" dirty="0">
                        <a:effectLst/>
                        <a:latin typeface="Corbel" panose="020B0503020204020204" pitchFamily="34" charset="0"/>
                        <a:ea typeface="Calibri" panose="020F0502020204030204" pitchFamily="34" charset="0"/>
                      </a:endParaRPr>
                    </a:p>
                  </a:txBody>
                  <a:tcPr marL="0" marR="0" marT="0" marB="0" anchor="ctr">
                    <a:lnL w="12700" cmpd="sng">
                      <a:noFill/>
                    </a:lnL>
                    <a:lnR>
                      <a:noFill/>
                    </a:lnR>
                    <a:lnT w="12700" cmpd="sng">
                      <a:noFill/>
                    </a:lnT>
                    <a:lnB w="12700" cmpd="sng">
                      <a:noFill/>
                    </a:lnB>
                    <a:lnTlToBr w="12700" cmpd="sng">
                      <a:noFill/>
                      <a:prstDash val="solid"/>
                    </a:lnTlToBr>
                    <a:lnBlToTr w="12700" cmpd="sng">
                      <a:noFill/>
                      <a:prstDash val="solid"/>
                    </a:lnBlToTr>
                  </a:tcPr>
                </a:tc>
                <a:tc>
                  <a:txBody>
                    <a:bodyPr/>
                    <a:lstStyle/>
                    <a:p>
                      <a:pPr marL="50165" marR="199390">
                        <a:lnSpc>
                          <a:spcPct val="105000"/>
                        </a:lnSpc>
                        <a:spcBef>
                          <a:spcPts val="30"/>
                        </a:spcBef>
                        <a:spcAft>
                          <a:spcPts val="0"/>
                        </a:spcAft>
                      </a:pPr>
                      <a:endParaRPr lang="en-CA" sz="1200" dirty="0">
                        <a:effectLst/>
                        <a:latin typeface="Corbel" panose="020B0503020204020204" pitchFamily="34" charset="0"/>
                        <a:ea typeface="Cambria" panose="02040503050406030204" pitchFamily="18" charset="0"/>
                        <a:cs typeface="Cambria" panose="02040503050406030204" pitchFamily="18" charset="0"/>
                      </a:endParaRPr>
                    </a:p>
                  </a:txBody>
                  <a:tcPr marL="0" marR="0" marT="0" marB="0" anchor="ctr">
                    <a:lnL>
                      <a:noFill/>
                    </a:lnL>
                    <a:lnR>
                      <a:noFill/>
                    </a:lnR>
                    <a:lnT w="12700" cmpd="sng">
                      <a:noFill/>
                    </a:lnT>
                    <a:lnB w="12700" cmpd="sng">
                      <a:noFill/>
                    </a:lnB>
                    <a:lnTlToBr w="12700" cmpd="sng">
                      <a:noFill/>
                      <a:prstDash val="solid"/>
                    </a:lnTlToBr>
                    <a:lnBlToTr w="12700" cmpd="sng">
                      <a:noFill/>
                      <a:prstDash val="solid"/>
                    </a:lnBlToTr>
                    <a:noFill/>
                  </a:tcPr>
                </a:tc>
                <a:tc>
                  <a:txBody>
                    <a:bodyPr/>
                    <a:lstStyle/>
                    <a:p>
                      <a:pPr marR="59690" algn="r">
                        <a:lnSpc>
                          <a:spcPts val="1160"/>
                        </a:lnSpc>
                        <a:spcBef>
                          <a:spcPts val="35"/>
                        </a:spcBef>
                        <a:spcAft>
                          <a:spcPts val="0"/>
                        </a:spcAft>
                      </a:pPr>
                      <a:r>
                        <a:rPr lang="en-US" sz="1200" b="0" dirty="0">
                          <a:effectLst/>
                          <a:latin typeface="Corbel" panose="020B0503020204020204" pitchFamily="34" charset="0"/>
                        </a:rPr>
                        <a:t>$6,000</a:t>
                      </a:r>
                      <a:endParaRPr lang="en-CA" sz="1200" b="0" dirty="0">
                        <a:effectLst/>
                        <a:latin typeface="Corbel" panose="020B0503020204020204" pitchFamily="34" charset="0"/>
                        <a:ea typeface="Cambria" panose="02040503050406030204" pitchFamily="18" charset="0"/>
                        <a:cs typeface="Cambria" panose="02040503050406030204" pitchFamily="18" charset="0"/>
                      </a:endParaRPr>
                    </a:p>
                  </a:txBody>
                  <a:tcPr marL="0" marR="0" marT="0" marB="0" anchor="ctr">
                    <a:lnL>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xmlns="" val="309569141"/>
                  </a:ext>
                </a:extLst>
              </a:tr>
              <a:tr h="449084">
                <a:tc>
                  <a:txBody>
                    <a:bodyPr/>
                    <a:lstStyle/>
                    <a:p>
                      <a:pPr>
                        <a:spcAft>
                          <a:spcPts val="0"/>
                        </a:spcAft>
                      </a:pPr>
                      <a:r>
                        <a:rPr lang="en-US" sz="1200" b="0" dirty="0">
                          <a:effectLst/>
                          <a:latin typeface="Corbel" panose="020B0503020204020204" pitchFamily="34" charset="0"/>
                        </a:rPr>
                        <a:t>North Shore Keep Well Society</a:t>
                      </a:r>
                      <a:endParaRPr lang="en-CA" sz="1200" b="0" dirty="0">
                        <a:effectLst/>
                        <a:latin typeface="Corbel" panose="020B0503020204020204" pitchFamily="34" charset="0"/>
                        <a:ea typeface="Calibri" panose="020F0502020204030204" pitchFamily="34" charset="0"/>
                      </a:endParaRPr>
                    </a:p>
                  </a:txBody>
                  <a:tcPr marL="0" marR="0" marT="0" marB="0" anchor="ctr">
                    <a:lnL w="12700" cmpd="sng">
                      <a:noFill/>
                    </a:lnL>
                    <a:lnR>
                      <a:noFill/>
                    </a:lnR>
                    <a:lnT w="12700" cmpd="sng">
                      <a:noFill/>
                    </a:lnT>
                    <a:lnB w="12700" cmpd="sng">
                      <a:noFill/>
                    </a:lnB>
                    <a:lnTlToBr w="12700" cmpd="sng">
                      <a:noFill/>
                      <a:prstDash val="solid"/>
                    </a:lnTlToBr>
                    <a:lnBlToTr w="12700" cmpd="sng">
                      <a:noFill/>
                      <a:prstDash val="solid"/>
                    </a:lnBlToTr>
                  </a:tcPr>
                </a:tc>
                <a:tc>
                  <a:txBody>
                    <a:bodyPr/>
                    <a:lstStyle/>
                    <a:p>
                      <a:pPr marL="50165" marR="199390">
                        <a:lnSpc>
                          <a:spcPct val="105000"/>
                        </a:lnSpc>
                        <a:spcBef>
                          <a:spcPts val="30"/>
                        </a:spcBef>
                        <a:spcAft>
                          <a:spcPts val="0"/>
                        </a:spcAft>
                      </a:pPr>
                      <a:endParaRPr lang="en-CA" sz="1200" dirty="0">
                        <a:effectLst/>
                        <a:latin typeface="Corbel" panose="020B0503020204020204" pitchFamily="34" charset="0"/>
                        <a:ea typeface="Cambria" panose="02040503050406030204" pitchFamily="18" charset="0"/>
                        <a:cs typeface="Cambria" panose="02040503050406030204" pitchFamily="18" charset="0"/>
                      </a:endParaRPr>
                    </a:p>
                  </a:txBody>
                  <a:tcPr marL="0" marR="0" marT="0" marB="0" anchor="ctr">
                    <a:lnL>
                      <a:noFill/>
                    </a:lnL>
                    <a:lnR>
                      <a:noFill/>
                    </a:lnR>
                    <a:lnT w="12700" cmpd="sng">
                      <a:noFill/>
                    </a:lnT>
                    <a:lnB w="12700" cmpd="sng">
                      <a:noFill/>
                    </a:lnB>
                    <a:lnTlToBr w="12700" cmpd="sng">
                      <a:noFill/>
                      <a:prstDash val="solid"/>
                    </a:lnTlToBr>
                    <a:lnBlToTr w="12700" cmpd="sng">
                      <a:noFill/>
                      <a:prstDash val="solid"/>
                    </a:lnBlToTr>
                  </a:tcPr>
                </a:tc>
                <a:tc>
                  <a:txBody>
                    <a:bodyPr/>
                    <a:lstStyle/>
                    <a:p>
                      <a:pPr marR="59690" algn="r">
                        <a:lnSpc>
                          <a:spcPts val="1160"/>
                        </a:lnSpc>
                        <a:spcBef>
                          <a:spcPts val="35"/>
                        </a:spcBef>
                        <a:spcAft>
                          <a:spcPts val="0"/>
                        </a:spcAft>
                      </a:pPr>
                      <a:r>
                        <a:rPr lang="en-US" sz="1200" b="0" dirty="0">
                          <a:effectLst/>
                          <a:latin typeface="Corbel" panose="020B0503020204020204" pitchFamily="34" charset="0"/>
                        </a:rPr>
                        <a:t>$3,000</a:t>
                      </a:r>
                      <a:endParaRPr lang="en-CA" sz="1200" b="0" dirty="0">
                        <a:effectLst/>
                        <a:latin typeface="Corbel" panose="020B0503020204020204" pitchFamily="34" charset="0"/>
                        <a:ea typeface="Cambria" panose="02040503050406030204" pitchFamily="18" charset="0"/>
                        <a:cs typeface="Cambria" panose="02040503050406030204" pitchFamily="18" charset="0"/>
                      </a:endParaRPr>
                    </a:p>
                  </a:txBody>
                  <a:tcPr marL="0" marR="0" marT="0" marB="0" anchor="ctr">
                    <a:lnL>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xmlns="" val="2674890049"/>
                  </a:ext>
                </a:extLst>
              </a:tr>
              <a:tr h="460741">
                <a:tc>
                  <a:txBody>
                    <a:bodyPr/>
                    <a:lstStyle/>
                    <a:p>
                      <a:pPr>
                        <a:spcAft>
                          <a:spcPts val="0"/>
                        </a:spcAft>
                      </a:pPr>
                      <a:r>
                        <a:rPr lang="en-US" sz="1200" b="0" dirty="0">
                          <a:effectLst/>
                          <a:latin typeface="Corbel" panose="020B0503020204020204" pitchFamily="34" charset="0"/>
                        </a:rPr>
                        <a:t>Avalon Recovery Society</a:t>
                      </a:r>
                      <a:endParaRPr lang="en-CA" sz="1200" b="0" dirty="0">
                        <a:effectLst/>
                        <a:latin typeface="Corbel" panose="020B0503020204020204" pitchFamily="34" charset="0"/>
                        <a:ea typeface="Calibri" panose="020F0502020204030204" pitchFamily="34" charset="0"/>
                      </a:endParaRPr>
                    </a:p>
                  </a:txBody>
                  <a:tcPr marL="0" marR="0" marT="0" marB="0" anchor="ctr">
                    <a:lnL w="12700" cmpd="sng">
                      <a:noFill/>
                    </a:lnL>
                    <a:lnR>
                      <a:noFill/>
                    </a:lnR>
                    <a:lnT w="12700" cmpd="sng">
                      <a:noFill/>
                    </a:lnT>
                    <a:lnB w="12700" cmpd="sng">
                      <a:noFill/>
                    </a:lnB>
                    <a:lnTlToBr w="12700" cmpd="sng">
                      <a:noFill/>
                      <a:prstDash val="solid"/>
                    </a:lnTlToBr>
                    <a:lnBlToTr w="12700" cmpd="sng">
                      <a:noFill/>
                      <a:prstDash val="solid"/>
                    </a:lnBlToTr>
                  </a:tcPr>
                </a:tc>
                <a:tc>
                  <a:txBody>
                    <a:bodyPr/>
                    <a:lstStyle/>
                    <a:p>
                      <a:pPr marL="50165" marR="199390">
                        <a:lnSpc>
                          <a:spcPct val="105000"/>
                        </a:lnSpc>
                        <a:spcBef>
                          <a:spcPts val="30"/>
                        </a:spcBef>
                        <a:spcAft>
                          <a:spcPts val="0"/>
                        </a:spcAft>
                      </a:pPr>
                      <a:endParaRPr lang="en-CA" sz="1200" dirty="0">
                        <a:effectLst/>
                        <a:latin typeface="Corbel" panose="020B0503020204020204" pitchFamily="34" charset="0"/>
                        <a:ea typeface="Cambria" panose="02040503050406030204" pitchFamily="18" charset="0"/>
                        <a:cs typeface="Cambria" panose="02040503050406030204" pitchFamily="18" charset="0"/>
                      </a:endParaRPr>
                    </a:p>
                  </a:txBody>
                  <a:tcPr marL="0" marR="0" marT="0" marB="0" anchor="ctr">
                    <a:lnL>
                      <a:noFill/>
                    </a:lnL>
                    <a:lnR>
                      <a:noFill/>
                    </a:lnR>
                    <a:lnT w="12700" cmpd="sng">
                      <a:noFill/>
                    </a:lnT>
                    <a:lnB w="12700" cmpd="sng">
                      <a:noFill/>
                    </a:lnB>
                    <a:lnTlToBr w="12700" cmpd="sng">
                      <a:noFill/>
                      <a:prstDash val="solid"/>
                    </a:lnTlToBr>
                    <a:lnBlToTr w="12700" cmpd="sng">
                      <a:noFill/>
                      <a:prstDash val="solid"/>
                    </a:lnBlToTr>
                    <a:noFill/>
                  </a:tcPr>
                </a:tc>
                <a:tc>
                  <a:txBody>
                    <a:bodyPr/>
                    <a:lstStyle/>
                    <a:p>
                      <a:pPr marR="59690" algn="r">
                        <a:lnSpc>
                          <a:spcPts val="1160"/>
                        </a:lnSpc>
                        <a:spcBef>
                          <a:spcPts val="35"/>
                        </a:spcBef>
                        <a:spcAft>
                          <a:spcPts val="0"/>
                        </a:spcAft>
                      </a:pPr>
                      <a:r>
                        <a:rPr lang="en-US" sz="1200" b="0" dirty="0">
                          <a:effectLst/>
                          <a:latin typeface="Corbel" panose="020B0503020204020204" pitchFamily="34" charset="0"/>
                        </a:rPr>
                        <a:t>$5,500</a:t>
                      </a:r>
                      <a:endParaRPr lang="en-CA" sz="1200" b="0" dirty="0">
                        <a:effectLst/>
                        <a:latin typeface="Corbel" panose="020B0503020204020204" pitchFamily="34" charset="0"/>
                        <a:ea typeface="Cambria" panose="02040503050406030204" pitchFamily="18" charset="0"/>
                        <a:cs typeface="Cambria" panose="02040503050406030204" pitchFamily="18" charset="0"/>
                      </a:endParaRPr>
                    </a:p>
                  </a:txBody>
                  <a:tcPr marL="0" marR="0" marT="0" marB="0" anchor="ctr">
                    <a:lnL>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xmlns="" val="1465946496"/>
                  </a:ext>
                </a:extLst>
              </a:tr>
              <a:tr h="393307">
                <a:tc>
                  <a:txBody>
                    <a:bodyPr/>
                    <a:lstStyle/>
                    <a:p>
                      <a:pPr>
                        <a:spcAft>
                          <a:spcPts val="0"/>
                        </a:spcAft>
                      </a:pPr>
                      <a:r>
                        <a:rPr lang="en-US" sz="1200" b="0" dirty="0">
                          <a:effectLst/>
                          <a:latin typeface="Corbel" panose="020B0503020204020204" pitchFamily="34" charset="0"/>
                        </a:rPr>
                        <a:t>Athletics 4 Kids Society</a:t>
                      </a:r>
                      <a:endParaRPr lang="en-CA" sz="1200" b="0" dirty="0">
                        <a:effectLst/>
                        <a:latin typeface="Corbel" panose="020B0503020204020204" pitchFamily="34" charset="0"/>
                        <a:ea typeface="Calibri" panose="020F0502020204030204" pitchFamily="34" charset="0"/>
                      </a:endParaRPr>
                    </a:p>
                  </a:txBody>
                  <a:tcPr marL="0" marR="0" marT="0" marB="0" anchor="ctr">
                    <a:lnL w="12700" cmpd="sng">
                      <a:noFill/>
                    </a:lnL>
                    <a:lnR>
                      <a:noFill/>
                    </a:lnR>
                    <a:lnT w="12700" cmpd="sng">
                      <a:noFill/>
                    </a:lnT>
                    <a:lnB w="12700" cmpd="sng">
                      <a:noFill/>
                    </a:lnB>
                    <a:lnTlToBr w="12700" cmpd="sng">
                      <a:noFill/>
                      <a:prstDash val="solid"/>
                    </a:lnTlToBr>
                    <a:lnBlToTr w="12700" cmpd="sng">
                      <a:noFill/>
                      <a:prstDash val="solid"/>
                    </a:lnBlToTr>
                  </a:tcPr>
                </a:tc>
                <a:tc>
                  <a:txBody>
                    <a:bodyPr/>
                    <a:lstStyle/>
                    <a:p>
                      <a:pPr marL="50165">
                        <a:spcBef>
                          <a:spcPts val="30"/>
                        </a:spcBef>
                        <a:spcAft>
                          <a:spcPts val="0"/>
                        </a:spcAft>
                      </a:pPr>
                      <a:endParaRPr lang="en-CA" sz="1200" dirty="0">
                        <a:effectLst/>
                        <a:latin typeface="Corbel" panose="020B0503020204020204" pitchFamily="34" charset="0"/>
                        <a:ea typeface="Cambria" panose="02040503050406030204" pitchFamily="18" charset="0"/>
                        <a:cs typeface="Cambria" panose="02040503050406030204" pitchFamily="18" charset="0"/>
                      </a:endParaRPr>
                    </a:p>
                  </a:txBody>
                  <a:tcPr marL="0" marR="0" marT="0" marB="0" anchor="ctr">
                    <a:lnL>
                      <a:noFill/>
                    </a:lnL>
                    <a:lnR>
                      <a:noFill/>
                    </a:lnR>
                    <a:lnT w="12700" cmpd="sng">
                      <a:noFill/>
                    </a:lnT>
                    <a:lnB w="12700" cmpd="sng">
                      <a:noFill/>
                    </a:lnB>
                    <a:lnTlToBr w="12700" cmpd="sng">
                      <a:noFill/>
                      <a:prstDash val="solid"/>
                    </a:lnTlToBr>
                    <a:lnBlToTr w="12700" cmpd="sng">
                      <a:noFill/>
                      <a:prstDash val="solid"/>
                    </a:lnBlToTr>
                  </a:tcPr>
                </a:tc>
                <a:tc>
                  <a:txBody>
                    <a:bodyPr/>
                    <a:lstStyle/>
                    <a:p>
                      <a:pPr marR="59690" algn="r">
                        <a:lnSpc>
                          <a:spcPts val="1160"/>
                        </a:lnSpc>
                        <a:spcBef>
                          <a:spcPts val="35"/>
                        </a:spcBef>
                        <a:spcAft>
                          <a:spcPts val="0"/>
                        </a:spcAft>
                      </a:pPr>
                      <a:r>
                        <a:rPr lang="en-US" sz="1200" b="0" dirty="0">
                          <a:effectLst/>
                          <a:latin typeface="Corbel" panose="020B0503020204020204" pitchFamily="34" charset="0"/>
                        </a:rPr>
                        <a:t>$5,000</a:t>
                      </a:r>
                      <a:endParaRPr lang="en-CA" sz="1200" b="0" dirty="0">
                        <a:effectLst/>
                        <a:latin typeface="Corbel" panose="020B0503020204020204" pitchFamily="34" charset="0"/>
                        <a:ea typeface="Cambria" panose="02040503050406030204" pitchFamily="18" charset="0"/>
                        <a:cs typeface="Cambria" panose="02040503050406030204" pitchFamily="18" charset="0"/>
                      </a:endParaRPr>
                    </a:p>
                  </a:txBody>
                  <a:tcPr marL="0" marR="0" marT="0" marB="0" anchor="ctr">
                    <a:lnL>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xmlns="" val="4254310351"/>
                  </a:ext>
                </a:extLst>
              </a:tr>
              <a:tr h="368923">
                <a:tc>
                  <a:txBody>
                    <a:bodyPr/>
                    <a:lstStyle/>
                    <a:p>
                      <a:pPr>
                        <a:spcAft>
                          <a:spcPts val="0"/>
                        </a:spcAft>
                      </a:pPr>
                      <a:r>
                        <a:rPr lang="en-US" sz="1200" b="0" dirty="0">
                          <a:effectLst/>
                          <a:latin typeface="Corbel" panose="020B0503020204020204" pitchFamily="34" charset="0"/>
                        </a:rPr>
                        <a:t>Crisis Intervention and Suicide Prevention Society</a:t>
                      </a:r>
                      <a:endParaRPr lang="en-CA" sz="1200" b="0" dirty="0">
                        <a:effectLst/>
                        <a:latin typeface="Corbel" panose="020B0503020204020204" pitchFamily="34" charset="0"/>
                        <a:ea typeface="Calibri" panose="020F0502020204030204" pitchFamily="34" charset="0"/>
                      </a:endParaRPr>
                    </a:p>
                  </a:txBody>
                  <a:tcPr marL="0" marR="0" marT="0" marB="0" anchor="ctr">
                    <a:lnL w="12700" cmpd="sng">
                      <a:noFill/>
                    </a:lnL>
                    <a:lnR>
                      <a:noFill/>
                    </a:lnR>
                    <a:lnT w="12700" cmpd="sng">
                      <a:noFill/>
                    </a:lnT>
                    <a:lnB w="12700" cmpd="sng">
                      <a:noFill/>
                    </a:lnB>
                    <a:lnTlToBr w="12700" cmpd="sng">
                      <a:noFill/>
                      <a:prstDash val="solid"/>
                    </a:lnTlToBr>
                    <a:lnBlToTr w="12700" cmpd="sng">
                      <a:noFill/>
                      <a:prstDash val="solid"/>
                    </a:lnBlToTr>
                  </a:tcPr>
                </a:tc>
                <a:tc>
                  <a:txBody>
                    <a:bodyPr/>
                    <a:lstStyle/>
                    <a:p>
                      <a:pPr marL="50165">
                        <a:spcBef>
                          <a:spcPts val="80"/>
                        </a:spcBef>
                        <a:spcAft>
                          <a:spcPts val="0"/>
                        </a:spcAft>
                      </a:pPr>
                      <a:endParaRPr lang="en-CA" sz="1200" dirty="0">
                        <a:effectLst/>
                        <a:latin typeface="Corbel" panose="020B0503020204020204" pitchFamily="34" charset="0"/>
                        <a:ea typeface="Cambria" panose="02040503050406030204" pitchFamily="18" charset="0"/>
                        <a:cs typeface="Cambria" panose="02040503050406030204" pitchFamily="18" charset="0"/>
                      </a:endParaRPr>
                    </a:p>
                  </a:txBody>
                  <a:tcPr marL="0" marR="0" marT="0" marB="0" anchor="ctr">
                    <a:lnL>
                      <a:noFill/>
                    </a:lnL>
                    <a:lnR>
                      <a:noFill/>
                    </a:lnR>
                    <a:lnT w="12700" cmpd="sng">
                      <a:noFill/>
                    </a:lnT>
                    <a:lnB w="12700" cmpd="sng">
                      <a:noFill/>
                    </a:lnB>
                    <a:lnTlToBr w="12700" cmpd="sng">
                      <a:noFill/>
                      <a:prstDash val="solid"/>
                    </a:lnTlToBr>
                    <a:lnBlToTr w="12700" cmpd="sng">
                      <a:noFill/>
                      <a:prstDash val="solid"/>
                    </a:lnBlToTr>
                    <a:noFill/>
                  </a:tcPr>
                </a:tc>
                <a:tc>
                  <a:txBody>
                    <a:bodyPr/>
                    <a:lstStyle/>
                    <a:p>
                      <a:pPr marR="59690" algn="r">
                        <a:lnSpc>
                          <a:spcPts val="1160"/>
                        </a:lnSpc>
                        <a:spcBef>
                          <a:spcPts val="35"/>
                        </a:spcBef>
                        <a:spcAft>
                          <a:spcPts val="0"/>
                        </a:spcAft>
                      </a:pPr>
                      <a:r>
                        <a:rPr lang="en-US" sz="1200" b="0" dirty="0">
                          <a:effectLst/>
                          <a:latin typeface="Corbel" panose="020B0503020204020204" pitchFamily="34" charset="0"/>
                        </a:rPr>
                        <a:t>$2,500</a:t>
                      </a:r>
                      <a:endParaRPr lang="en-CA" sz="1200" b="0" dirty="0">
                        <a:effectLst/>
                        <a:latin typeface="Corbel" panose="020B0503020204020204" pitchFamily="34" charset="0"/>
                        <a:ea typeface="Cambria" panose="02040503050406030204" pitchFamily="18" charset="0"/>
                        <a:cs typeface="Cambria" panose="02040503050406030204" pitchFamily="18" charset="0"/>
                      </a:endParaRPr>
                    </a:p>
                  </a:txBody>
                  <a:tcPr marL="0" marR="0" marT="0" marB="0" anchor="ctr">
                    <a:lnL>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xmlns="" val="962207935"/>
                  </a:ext>
                </a:extLst>
              </a:tr>
              <a:tr h="405635">
                <a:tc>
                  <a:txBody>
                    <a:bodyPr/>
                    <a:lstStyle/>
                    <a:p>
                      <a:pPr>
                        <a:spcAft>
                          <a:spcPts val="0"/>
                        </a:spcAft>
                      </a:pPr>
                      <a:r>
                        <a:rPr lang="en-US" sz="1200" b="0" dirty="0">
                          <a:effectLst/>
                          <a:latin typeface="Corbel" panose="020B0503020204020204" pitchFamily="34" charset="0"/>
                        </a:rPr>
                        <a:t>Polygon Gallery</a:t>
                      </a:r>
                      <a:endParaRPr lang="en-CA" sz="1200" b="0" dirty="0">
                        <a:effectLst/>
                        <a:latin typeface="Corbel" panose="020B0503020204020204" pitchFamily="34" charset="0"/>
                        <a:ea typeface="Calibri" panose="020F0502020204030204" pitchFamily="34" charset="0"/>
                      </a:endParaRPr>
                    </a:p>
                  </a:txBody>
                  <a:tcPr marL="0" marR="0" marT="0" marB="0" anchor="ctr">
                    <a:lnL w="12700" cmpd="sng">
                      <a:noFill/>
                    </a:lnL>
                    <a:lnR>
                      <a:noFill/>
                    </a:lnR>
                    <a:lnT w="12700" cmpd="sng">
                      <a:noFill/>
                    </a:lnT>
                    <a:lnB w="12700" cmpd="sng">
                      <a:noFill/>
                    </a:lnB>
                    <a:lnTlToBr w="12700" cmpd="sng">
                      <a:noFill/>
                      <a:prstDash val="solid"/>
                    </a:lnTlToBr>
                    <a:lnBlToTr w="12700" cmpd="sng">
                      <a:noFill/>
                      <a:prstDash val="solid"/>
                    </a:lnBlToTr>
                  </a:tcPr>
                </a:tc>
                <a:tc>
                  <a:txBody>
                    <a:bodyPr/>
                    <a:lstStyle/>
                    <a:p>
                      <a:pPr marL="50165">
                        <a:spcBef>
                          <a:spcPts val="80"/>
                        </a:spcBef>
                        <a:spcAft>
                          <a:spcPts val="0"/>
                        </a:spcAft>
                      </a:pPr>
                      <a:endParaRPr lang="en-CA" sz="1200" dirty="0">
                        <a:effectLst/>
                        <a:latin typeface="Corbel" panose="020B0503020204020204" pitchFamily="34" charset="0"/>
                        <a:ea typeface="Cambria" panose="02040503050406030204" pitchFamily="18" charset="0"/>
                        <a:cs typeface="Cambria" panose="02040503050406030204" pitchFamily="18" charset="0"/>
                      </a:endParaRPr>
                    </a:p>
                  </a:txBody>
                  <a:tcPr marL="0" marR="0" marT="0" marB="0" anchor="ctr">
                    <a:lnL>
                      <a:noFill/>
                    </a:lnL>
                    <a:lnR>
                      <a:noFill/>
                    </a:lnR>
                    <a:lnT w="12700" cmpd="sng">
                      <a:noFill/>
                    </a:lnT>
                    <a:lnB w="12700" cmpd="sng">
                      <a:noFill/>
                    </a:lnB>
                    <a:lnTlToBr w="12700" cmpd="sng">
                      <a:noFill/>
                      <a:prstDash val="solid"/>
                    </a:lnTlToBr>
                    <a:lnBlToTr w="12700" cmpd="sng">
                      <a:noFill/>
                      <a:prstDash val="solid"/>
                    </a:lnBlToTr>
                  </a:tcPr>
                </a:tc>
                <a:tc>
                  <a:txBody>
                    <a:bodyPr/>
                    <a:lstStyle/>
                    <a:p>
                      <a:pPr marR="59690" algn="r">
                        <a:lnSpc>
                          <a:spcPts val="1160"/>
                        </a:lnSpc>
                        <a:spcBef>
                          <a:spcPts val="35"/>
                        </a:spcBef>
                        <a:spcAft>
                          <a:spcPts val="0"/>
                        </a:spcAft>
                      </a:pPr>
                      <a:r>
                        <a:rPr lang="en-US" sz="1200" b="0" dirty="0">
                          <a:effectLst/>
                          <a:latin typeface="Corbel" panose="020B0503020204020204" pitchFamily="34" charset="0"/>
                        </a:rPr>
                        <a:t>$5,000</a:t>
                      </a:r>
                      <a:endParaRPr lang="en-CA" sz="1200" b="0" dirty="0">
                        <a:effectLst/>
                        <a:latin typeface="Corbel" panose="020B0503020204020204" pitchFamily="34" charset="0"/>
                        <a:ea typeface="Cambria" panose="02040503050406030204" pitchFamily="18" charset="0"/>
                        <a:cs typeface="Cambria" panose="02040503050406030204" pitchFamily="18" charset="0"/>
                      </a:endParaRPr>
                    </a:p>
                  </a:txBody>
                  <a:tcPr marL="0" marR="0" marT="0" marB="0" anchor="ctr">
                    <a:lnL>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xmlns="" val="670479327"/>
                  </a:ext>
                </a:extLst>
              </a:tr>
              <a:tr h="447835">
                <a:tc>
                  <a:txBody>
                    <a:bodyPr/>
                    <a:lstStyle/>
                    <a:p>
                      <a:pPr>
                        <a:spcAft>
                          <a:spcPts val="0"/>
                        </a:spcAft>
                      </a:pPr>
                      <a:r>
                        <a:rPr lang="en-US" sz="1200" b="0" dirty="0">
                          <a:effectLst/>
                          <a:latin typeface="Corbel" panose="020B0503020204020204" pitchFamily="34" charset="0"/>
                        </a:rPr>
                        <a:t>Zajac Ranch Society</a:t>
                      </a:r>
                      <a:endParaRPr lang="en-CA" sz="1200" b="0" dirty="0">
                        <a:effectLst/>
                        <a:latin typeface="Corbel" panose="020B0503020204020204" pitchFamily="34" charset="0"/>
                        <a:ea typeface="Calibri" panose="020F0502020204030204" pitchFamily="34" charset="0"/>
                      </a:endParaRPr>
                    </a:p>
                  </a:txBody>
                  <a:tcPr marL="0" marR="0" marT="0" marB="0" anchor="ctr">
                    <a:lnL w="12700" cmpd="sng">
                      <a:noFill/>
                    </a:lnL>
                    <a:lnR>
                      <a:noFill/>
                    </a:lnR>
                    <a:lnT w="12700" cmpd="sng">
                      <a:noFill/>
                    </a:lnT>
                    <a:lnB w="12700" cmpd="sng">
                      <a:noFill/>
                    </a:lnB>
                    <a:lnTlToBr w="12700" cmpd="sng">
                      <a:noFill/>
                      <a:prstDash val="solid"/>
                    </a:lnTlToBr>
                    <a:lnBlToTr w="12700" cmpd="sng">
                      <a:noFill/>
                      <a:prstDash val="solid"/>
                    </a:lnBlToTr>
                  </a:tcPr>
                </a:tc>
                <a:tc>
                  <a:txBody>
                    <a:bodyPr/>
                    <a:lstStyle/>
                    <a:p>
                      <a:pPr marL="50165">
                        <a:lnSpc>
                          <a:spcPts val="1210"/>
                        </a:lnSpc>
                        <a:spcBef>
                          <a:spcPts val="65"/>
                        </a:spcBef>
                        <a:spcAft>
                          <a:spcPts val="0"/>
                        </a:spcAft>
                      </a:pPr>
                      <a:endParaRPr lang="en-CA" sz="1200" dirty="0">
                        <a:effectLst/>
                        <a:latin typeface="Corbel" panose="020B0503020204020204" pitchFamily="34" charset="0"/>
                        <a:ea typeface="Cambria" panose="02040503050406030204" pitchFamily="18" charset="0"/>
                        <a:cs typeface="Cambria" panose="02040503050406030204" pitchFamily="18" charset="0"/>
                      </a:endParaRPr>
                    </a:p>
                  </a:txBody>
                  <a:tcPr marL="0" marR="0" marT="0" marB="0" anchor="ctr">
                    <a:lnL>
                      <a:noFill/>
                    </a:lnL>
                    <a:lnR>
                      <a:noFill/>
                    </a:lnR>
                    <a:lnT w="12700" cmpd="sng">
                      <a:noFill/>
                    </a:lnT>
                    <a:lnB w="12700" cmpd="sng">
                      <a:noFill/>
                    </a:lnB>
                    <a:lnTlToBr w="12700" cmpd="sng">
                      <a:noFill/>
                      <a:prstDash val="solid"/>
                    </a:lnTlToBr>
                    <a:lnBlToTr w="12700" cmpd="sng">
                      <a:noFill/>
                      <a:prstDash val="solid"/>
                    </a:lnBlToTr>
                    <a:noFill/>
                  </a:tcPr>
                </a:tc>
                <a:tc>
                  <a:txBody>
                    <a:bodyPr/>
                    <a:lstStyle/>
                    <a:p>
                      <a:pPr marR="59690" algn="r">
                        <a:lnSpc>
                          <a:spcPts val="1160"/>
                        </a:lnSpc>
                        <a:spcBef>
                          <a:spcPts val="35"/>
                        </a:spcBef>
                        <a:spcAft>
                          <a:spcPts val="0"/>
                        </a:spcAft>
                      </a:pPr>
                      <a:r>
                        <a:rPr lang="en-US" sz="1200" b="0" dirty="0">
                          <a:effectLst/>
                          <a:latin typeface="Corbel" panose="020B0503020204020204" pitchFamily="34" charset="0"/>
                        </a:rPr>
                        <a:t>$3,000</a:t>
                      </a:r>
                      <a:endParaRPr lang="en-CA" sz="1200" b="0" dirty="0">
                        <a:effectLst/>
                        <a:latin typeface="Corbel" panose="020B0503020204020204" pitchFamily="34" charset="0"/>
                        <a:ea typeface="Cambria" panose="02040503050406030204" pitchFamily="18" charset="0"/>
                        <a:cs typeface="Cambria" panose="02040503050406030204" pitchFamily="18" charset="0"/>
                      </a:endParaRPr>
                    </a:p>
                  </a:txBody>
                  <a:tcPr marL="0" marR="0" marT="0" marB="0" anchor="ctr">
                    <a:lnL>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xmlns="" val="729278675"/>
                  </a:ext>
                </a:extLst>
              </a:tr>
              <a:tr h="413459">
                <a:tc>
                  <a:txBody>
                    <a:bodyPr/>
                    <a:lstStyle/>
                    <a:p>
                      <a:pPr>
                        <a:spcAft>
                          <a:spcPts val="0"/>
                        </a:spcAft>
                      </a:pPr>
                      <a:r>
                        <a:rPr lang="en-US" sz="1200" b="0" dirty="0">
                          <a:effectLst/>
                          <a:latin typeface="Corbel" panose="020B0503020204020204" pitchFamily="34" charset="0"/>
                        </a:rPr>
                        <a:t>North Shore Meals on Wheels Society</a:t>
                      </a:r>
                      <a:endParaRPr lang="en-CA" sz="1200" b="0" dirty="0">
                        <a:effectLst/>
                        <a:latin typeface="Corbel" panose="020B0503020204020204" pitchFamily="34" charset="0"/>
                        <a:ea typeface="Calibri" panose="020F0502020204030204" pitchFamily="34" charset="0"/>
                      </a:endParaRPr>
                    </a:p>
                  </a:txBody>
                  <a:tcPr marL="0" marR="0" marT="0" marB="0" anchor="ctr">
                    <a:lnL w="12700" cmpd="sng">
                      <a:noFill/>
                    </a:lnL>
                    <a:lnR>
                      <a:noFill/>
                    </a:lnR>
                    <a:lnT w="12700" cmpd="sng">
                      <a:noFill/>
                    </a:lnT>
                    <a:lnB w="12700" cmpd="sng">
                      <a:noFill/>
                    </a:lnB>
                    <a:lnTlToBr w="12700" cmpd="sng">
                      <a:noFill/>
                      <a:prstDash val="solid"/>
                    </a:lnTlToBr>
                    <a:lnBlToTr w="12700" cmpd="sng">
                      <a:noFill/>
                      <a:prstDash val="solid"/>
                    </a:lnBlToTr>
                  </a:tcPr>
                </a:tc>
                <a:tc>
                  <a:txBody>
                    <a:bodyPr/>
                    <a:lstStyle/>
                    <a:p>
                      <a:pPr marL="50165">
                        <a:spcBef>
                          <a:spcPts val="80"/>
                        </a:spcBef>
                        <a:spcAft>
                          <a:spcPts val="0"/>
                        </a:spcAft>
                      </a:pPr>
                      <a:endParaRPr lang="en-CA" sz="1200" dirty="0">
                        <a:effectLst/>
                        <a:latin typeface="Corbel" panose="020B0503020204020204" pitchFamily="34" charset="0"/>
                        <a:ea typeface="Cambria" panose="02040503050406030204" pitchFamily="18" charset="0"/>
                        <a:cs typeface="Cambria" panose="02040503050406030204" pitchFamily="18" charset="0"/>
                      </a:endParaRPr>
                    </a:p>
                  </a:txBody>
                  <a:tcPr marL="0" marR="0" marT="0" marB="0" anchor="ctr">
                    <a:lnL>
                      <a:noFill/>
                    </a:lnL>
                    <a:lnR>
                      <a:noFill/>
                    </a:lnR>
                    <a:lnT w="12700" cmpd="sng">
                      <a:noFill/>
                    </a:lnT>
                    <a:lnB w="12700" cmpd="sng">
                      <a:noFill/>
                    </a:lnB>
                    <a:lnTlToBr w="12700" cmpd="sng">
                      <a:noFill/>
                      <a:prstDash val="solid"/>
                    </a:lnTlToBr>
                    <a:lnBlToTr w="12700" cmpd="sng">
                      <a:noFill/>
                      <a:prstDash val="solid"/>
                    </a:lnBlToTr>
                  </a:tcPr>
                </a:tc>
                <a:tc>
                  <a:txBody>
                    <a:bodyPr/>
                    <a:lstStyle/>
                    <a:p>
                      <a:pPr marR="59690" algn="r">
                        <a:lnSpc>
                          <a:spcPts val="1160"/>
                        </a:lnSpc>
                        <a:spcBef>
                          <a:spcPts val="35"/>
                        </a:spcBef>
                        <a:spcAft>
                          <a:spcPts val="0"/>
                        </a:spcAft>
                      </a:pPr>
                      <a:r>
                        <a:rPr lang="en-US" sz="1200" b="0" dirty="0">
                          <a:effectLst/>
                          <a:latin typeface="Corbel" panose="020B0503020204020204" pitchFamily="34" charset="0"/>
                        </a:rPr>
                        <a:t>$6,000</a:t>
                      </a:r>
                      <a:endParaRPr lang="en-CA" sz="1200" b="0" dirty="0">
                        <a:effectLst/>
                        <a:latin typeface="Corbel" panose="020B0503020204020204" pitchFamily="34" charset="0"/>
                        <a:ea typeface="Cambria" panose="02040503050406030204" pitchFamily="18" charset="0"/>
                        <a:cs typeface="Cambria" panose="02040503050406030204" pitchFamily="18" charset="0"/>
                      </a:endParaRPr>
                    </a:p>
                  </a:txBody>
                  <a:tcPr marL="0" marR="0" marT="0" marB="0" anchor="ctr">
                    <a:lnL>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xmlns="" val="2093830779"/>
                  </a:ext>
                </a:extLst>
              </a:tr>
              <a:tr h="447835">
                <a:tc>
                  <a:txBody>
                    <a:bodyPr/>
                    <a:lstStyle/>
                    <a:p>
                      <a:pPr>
                        <a:spcAft>
                          <a:spcPts val="0"/>
                        </a:spcAft>
                      </a:pPr>
                      <a:r>
                        <a:rPr lang="en-US" sz="1200" b="0" dirty="0">
                          <a:effectLst/>
                          <a:latin typeface="Corbel" panose="020B0503020204020204" pitchFamily="34" charset="0"/>
                        </a:rPr>
                        <a:t>North Shore Stroke Recovery Society</a:t>
                      </a:r>
                      <a:endParaRPr lang="en-CA" sz="1200" b="0" dirty="0">
                        <a:effectLst/>
                        <a:latin typeface="Corbel" panose="020B0503020204020204" pitchFamily="34" charset="0"/>
                        <a:ea typeface="Calibri" panose="020F0502020204030204" pitchFamily="34" charset="0"/>
                      </a:endParaRPr>
                    </a:p>
                  </a:txBody>
                  <a:tcPr marL="0" marR="0" marT="0" marB="0" anchor="ctr">
                    <a:lnL w="12700" cmpd="sng">
                      <a:noFill/>
                    </a:lnL>
                    <a:lnR>
                      <a:noFill/>
                    </a:lnR>
                    <a:lnT w="12700" cmpd="sng">
                      <a:noFill/>
                    </a:lnT>
                    <a:lnB w="12700" cmpd="sng">
                      <a:noFill/>
                    </a:lnB>
                    <a:lnTlToBr w="12700" cmpd="sng">
                      <a:noFill/>
                      <a:prstDash val="solid"/>
                    </a:lnTlToBr>
                    <a:lnBlToTr w="12700" cmpd="sng">
                      <a:noFill/>
                      <a:prstDash val="solid"/>
                    </a:lnBlToTr>
                  </a:tcPr>
                </a:tc>
                <a:tc>
                  <a:txBody>
                    <a:bodyPr/>
                    <a:lstStyle/>
                    <a:p>
                      <a:pPr marL="50165" marR="199390">
                        <a:lnSpc>
                          <a:spcPct val="101000"/>
                        </a:lnSpc>
                        <a:spcBef>
                          <a:spcPts val="10"/>
                        </a:spcBef>
                        <a:spcAft>
                          <a:spcPts val="0"/>
                        </a:spcAft>
                      </a:pPr>
                      <a:endParaRPr lang="en-CA" sz="1200" dirty="0">
                        <a:effectLst/>
                        <a:latin typeface="Corbel" panose="020B0503020204020204" pitchFamily="34" charset="0"/>
                        <a:ea typeface="Cambria" panose="02040503050406030204" pitchFamily="18" charset="0"/>
                        <a:cs typeface="Cambria" panose="02040503050406030204" pitchFamily="18" charset="0"/>
                      </a:endParaRPr>
                    </a:p>
                  </a:txBody>
                  <a:tcPr marL="0" marR="0" marT="0" marB="0" anchor="ctr">
                    <a:lnL>
                      <a:noFill/>
                    </a:lnL>
                    <a:lnR>
                      <a:noFill/>
                    </a:lnR>
                    <a:lnT w="12700" cmpd="sng">
                      <a:noFill/>
                    </a:lnT>
                    <a:lnB w="12700" cmpd="sng">
                      <a:noFill/>
                    </a:lnB>
                    <a:lnTlToBr w="12700" cmpd="sng">
                      <a:noFill/>
                      <a:prstDash val="solid"/>
                    </a:lnTlToBr>
                    <a:lnBlToTr w="12700" cmpd="sng">
                      <a:noFill/>
                      <a:prstDash val="solid"/>
                    </a:lnBlToTr>
                    <a:noFill/>
                  </a:tcPr>
                </a:tc>
                <a:tc>
                  <a:txBody>
                    <a:bodyPr/>
                    <a:lstStyle/>
                    <a:p>
                      <a:pPr marR="59690" algn="r">
                        <a:lnSpc>
                          <a:spcPts val="1160"/>
                        </a:lnSpc>
                        <a:spcBef>
                          <a:spcPts val="35"/>
                        </a:spcBef>
                        <a:spcAft>
                          <a:spcPts val="0"/>
                        </a:spcAft>
                      </a:pPr>
                      <a:r>
                        <a:rPr lang="en-US" sz="1200" b="0" dirty="0">
                          <a:effectLst/>
                          <a:latin typeface="Corbel" panose="020B0503020204020204" pitchFamily="34" charset="0"/>
                        </a:rPr>
                        <a:t>$2,500</a:t>
                      </a:r>
                      <a:endParaRPr lang="en-CA" sz="1200" b="0" dirty="0">
                        <a:effectLst/>
                        <a:latin typeface="Corbel" panose="020B0503020204020204" pitchFamily="34" charset="0"/>
                        <a:ea typeface="Cambria" panose="02040503050406030204" pitchFamily="18" charset="0"/>
                        <a:cs typeface="Cambria" panose="02040503050406030204" pitchFamily="18" charset="0"/>
                      </a:endParaRPr>
                    </a:p>
                  </a:txBody>
                  <a:tcPr marL="0" marR="0" marT="0" marB="0" anchor="ctr">
                    <a:lnL>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xmlns="" val="1391177945"/>
                  </a:ext>
                </a:extLst>
              </a:tr>
              <a:tr h="447835">
                <a:tc>
                  <a:txBody>
                    <a:bodyPr/>
                    <a:lstStyle/>
                    <a:p>
                      <a:pPr>
                        <a:spcAft>
                          <a:spcPts val="0"/>
                        </a:spcAft>
                      </a:pPr>
                      <a:r>
                        <a:rPr lang="en-US" sz="1200" b="0" dirty="0">
                          <a:effectLst/>
                          <a:latin typeface="Corbel" panose="020B0503020204020204" pitchFamily="34" charset="0"/>
                        </a:rPr>
                        <a:t>Seymour Art Gallery</a:t>
                      </a:r>
                      <a:endParaRPr lang="en-CA" sz="1200" b="0" dirty="0">
                        <a:effectLst/>
                        <a:latin typeface="Corbel" panose="020B0503020204020204" pitchFamily="34" charset="0"/>
                        <a:ea typeface="Calibri" panose="020F0502020204030204" pitchFamily="34" charset="0"/>
                      </a:endParaRPr>
                    </a:p>
                  </a:txBody>
                  <a:tcPr marL="0" marR="0" marT="0" marB="0" anchor="ctr">
                    <a:lnL w="12700" cmpd="sng">
                      <a:noFill/>
                    </a:lnL>
                    <a:lnR>
                      <a:noFill/>
                    </a:lnR>
                    <a:lnT w="12700" cmpd="sng">
                      <a:noFill/>
                    </a:lnT>
                    <a:lnB w="12700" cmpd="sng">
                      <a:noFill/>
                    </a:lnB>
                    <a:lnTlToBr w="12700" cmpd="sng">
                      <a:noFill/>
                      <a:prstDash val="solid"/>
                    </a:lnTlToBr>
                    <a:lnBlToTr w="12700" cmpd="sng">
                      <a:noFill/>
                      <a:prstDash val="solid"/>
                    </a:lnBlToTr>
                  </a:tcPr>
                </a:tc>
                <a:tc>
                  <a:txBody>
                    <a:bodyPr/>
                    <a:lstStyle/>
                    <a:p>
                      <a:pPr marL="50165">
                        <a:spcBef>
                          <a:spcPts val="80"/>
                        </a:spcBef>
                        <a:spcAft>
                          <a:spcPts val="0"/>
                        </a:spcAft>
                      </a:pPr>
                      <a:endParaRPr lang="en-CA" sz="1200" dirty="0">
                        <a:effectLst/>
                        <a:latin typeface="Corbel" panose="020B0503020204020204" pitchFamily="34" charset="0"/>
                        <a:ea typeface="Cambria" panose="02040503050406030204" pitchFamily="18" charset="0"/>
                        <a:cs typeface="Cambria" panose="02040503050406030204" pitchFamily="18" charset="0"/>
                      </a:endParaRPr>
                    </a:p>
                  </a:txBody>
                  <a:tcPr marL="0" marR="0" marT="0" marB="0" anchor="ctr">
                    <a:lnL>
                      <a:noFill/>
                    </a:lnL>
                    <a:lnR>
                      <a:noFill/>
                    </a:lnR>
                    <a:lnT w="12700" cmpd="sng">
                      <a:noFill/>
                    </a:lnT>
                    <a:lnB w="12700" cmpd="sng">
                      <a:noFill/>
                    </a:lnB>
                    <a:lnTlToBr w="12700" cmpd="sng">
                      <a:noFill/>
                      <a:prstDash val="solid"/>
                    </a:lnTlToBr>
                    <a:lnBlToTr w="12700" cmpd="sng">
                      <a:noFill/>
                      <a:prstDash val="solid"/>
                    </a:lnBlToTr>
                  </a:tcPr>
                </a:tc>
                <a:tc>
                  <a:txBody>
                    <a:bodyPr/>
                    <a:lstStyle/>
                    <a:p>
                      <a:pPr marR="59690" algn="r">
                        <a:lnSpc>
                          <a:spcPts val="1160"/>
                        </a:lnSpc>
                        <a:spcBef>
                          <a:spcPts val="35"/>
                        </a:spcBef>
                        <a:spcAft>
                          <a:spcPts val="0"/>
                        </a:spcAft>
                      </a:pPr>
                      <a:r>
                        <a:rPr lang="en-US" sz="1200" b="0" dirty="0">
                          <a:effectLst/>
                          <a:latin typeface="Corbel" panose="020B0503020204020204" pitchFamily="34" charset="0"/>
                        </a:rPr>
                        <a:t>$2,000</a:t>
                      </a:r>
                      <a:endParaRPr lang="en-CA" sz="1200" b="0" dirty="0">
                        <a:effectLst/>
                        <a:latin typeface="Corbel" panose="020B0503020204020204" pitchFamily="34" charset="0"/>
                        <a:ea typeface="Cambria" panose="02040503050406030204" pitchFamily="18" charset="0"/>
                        <a:cs typeface="Cambria" panose="02040503050406030204" pitchFamily="18" charset="0"/>
                      </a:endParaRPr>
                    </a:p>
                  </a:txBody>
                  <a:tcPr marL="0" marR="0" marT="0" marB="0" anchor="ctr">
                    <a:lnL>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xmlns="" val="1875912813"/>
                  </a:ext>
                </a:extLst>
              </a:tr>
              <a:tr h="447835">
                <a:tc>
                  <a:txBody>
                    <a:bodyPr/>
                    <a:lstStyle/>
                    <a:p>
                      <a:pPr>
                        <a:spcAft>
                          <a:spcPts val="0"/>
                        </a:spcAft>
                      </a:pPr>
                      <a:r>
                        <a:rPr lang="en-CA" sz="1200" b="0" dirty="0">
                          <a:effectLst/>
                          <a:latin typeface="Corbel" panose="020B0503020204020204" pitchFamily="34" charset="0"/>
                          <a:ea typeface="Calibri" panose="020F0502020204030204" pitchFamily="34" charset="0"/>
                        </a:rPr>
                        <a:t>Vancouver Orphan Kitten Rescue</a:t>
                      </a:r>
                    </a:p>
                  </a:txBody>
                  <a:tcPr marL="0" marR="0" marT="0" marB="0" anchor="ctr">
                    <a:lnL w="12700" cmpd="sng">
                      <a:noFill/>
                    </a:lnL>
                    <a:lnR>
                      <a:noFill/>
                    </a:lnR>
                    <a:lnT w="50800" cmpd="dbl">
                      <a:noFill/>
                    </a:lnT>
                    <a:lnB w="12700" cmpd="sng">
                      <a:noFill/>
                    </a:lnB>
                    <a:lnTlToBr w="12700" cmpd="sng">
                      <a:noFill/>
                      <a:prstDash val="solid"/>
                    </a:lnTlToBr>
                    <a:lnBlToTr w="12700" cmpd="sng">
                      <a:noFill/>
                      <a:prstDash val="solid"/>
                    </a:lnBlToTr>
                  </a:tcPr>
                </a:tc>
                <a:tc>
                  <a:txBody>
                    <a:bodyPr/>
                    <a:lstStyle/>
                    <a:p>
                      <a:pPr marL="50165" marR="199390">
                        <a:lnSpc>
                          <a:spcPct val="105000"/>
                        </a:lnSpc>
                        <a:spcBef>
                          <a:spcPts val="80"/>
                        </a:spcBef>
                        <a:spcAft>
                          <a:spcPts val="0"/>
                        </a:spcAft>
                      </a:pPr>
                      <a:endParaRPr lang="en-CA" sz="1200" dirty="0">
                        <a:effectLst/>
                        <a:latin typeface="Corbel" panose="020B0503020204020204" pitchFamily="34" charset="0"/>
                        <a:ea typeface="Cambria" panose="02040503050406030204" pitchFamily="18" charset="0"/>
                        <a:cs typeface="Cambria" panose="02040503050406030204" pitchFamily="18" charset="0"/>
                      </a:endParaRPr>
                    </a:p>
                  </a:txBody>
                  <a:tcPr marL="0" marR="0" marT="0" marB="0" anchor="ctr">
                    <a:lnL>
                      <a:noFill/>
                    </a:lnL>
                    <a:lnR>
                      <a:noFill/>
                    </a:lnR>
                    <a:lnT w="50800" cmpd="dbl">
                      <a:noFill/>
                    </a:lnT>
                    <a:lnB w="12700" cmpd="sng">
                      <a:noFill/>
                    </a:lnB>
                    <a:lnTlToBr w="12700" cmpd="sng">
                      <a:noFill/>
                      <a:prstDash val="solid"/>
                    </a:lnTlToBr>
                    <a:lnBlToTr w="12700" cmpd="sng">
                      <a:noFill/>
                      <a:prstDash val="solid"/>
                    </a:lnBlToTr>
                  </a:tcPr>
                </a:tc>
                <a:tc>
                  <a:txBody>
                    <a:bodyPr/>
                    <a:lstStyle/>
                    <a:p>
                      <a:pPr marR="59690" algn="r">
                        <a:lnSpc>
                          <a:spcPts val="1160"/>
                        </a:lnSpc>
                        <a:spcBef>
                          <a:spcPts val="35"/>
                        </a:spcBef>
                        <a:spcAft>
                          <a:spcPts val="0"/>
                        </a:spcAft>
                      </a:pPr>
                      <a:r>
                        <a:rPr lang="en-US" sz="1200" b="0" dirty="0">
                          <a:effectLst/>
                          <a:latin typeface="Corbel" panose="020B0503020204020204" pitchFamily="34" charset="0"/>
                        </a:rPr>
                        <a:t>$10,000</a:t>
                      </a:r>
                      <a:endParaRPr lang="en-CA" sz="1200" b="0" dirty="0">
                        <a:effectLst/>
                        <a:latin typeface="Corbel" panose="020B0503020204020204" pitchFamily="34" charset="0"/>
                        <a:ea typeface="Cambria" panose="02040503050406030204" pitchFamily="18" charset="0"/>
                        <a:cs typeface="Cambria" panose="02040503050406030204" pitchFamily="18" charset="0"/>
                      </a:endParaRPr>
                    </a:p>
                  </a:txBody>
                  <a:tcPr marL="0" marR="0" marT="0" marB="0" anchor="ctr">
                    <a:lnL>
                      <a:noFill/>
                    </a:lnL>
                    <a:lnR w="12700" cmpd="sng">
                      <a:noFill/>
                    </a:lnR>
                    <a:lnT w="50800" cmpd="dbl">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xmlns="" val="1029952154"/>
                  </a:ext>
                </a:extLst>
              </a:tr>
            </a:tbl>
          </a:graphicData>
        </a:graphic>
      </p:graphicFrame>
    </p:spTree>
    <p:extLst>
      <p:ext uri="{BB962C8B-B14F-4D97-AF65-F5344CB8AC3E}">
        <p14:creationId xmlns:p14="http://schemas.microsoft.com/office/powerpoint/2010/main" val="294818227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xmlns="" id="{6DC34CC0-5479-46B5-ADE3-491DC631DF76}"/>
              </a:ext>
            </a:extLst>
          </p:cNvPr>
          <p:cNvSpPr/>
          <p:nvPr/>
        </p:nvSpPr>
        <p:spPr>
          <a:xfrm>
            <a:off x="94569" y="8759907"/>
            <a:ext cx="4824000" cy="288000"/>
          </a:xfrm>
          <a:prstGeom prst="rect">
            <a:avLst/>
          </a:prstGeom>
          <a:solidFill>
            <a:srgbClr val="687F00">
              <a:alpha val="3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6" name="Title 1">
            <a:extLst>
              <a:ext uri="{FF2B5EF4-FFF2-40B4-BE49-F238E27FC236}">
                <a16:creationId xmlns:a16="http://schemas.microsoft.com/office/drawing/2014/main" xmlns="" id="{70613DCA-CBED-4FE1-929E-5C4ADC579F35}"/>
              </a:ext>
            </a:extLst>
          </p:cNvPr>
          <p:cNvSpPr txBox="1">
            <a:spLocks/>
          </p:cNvSpPr>
          <p:nvPr/>
        </p:nvSpPr>
        <p:spPr>
          <a:xfrm>
            <a:off x="877137" y="8707794"/>
            <a:ext cx="2694854" cy="385576"/>
          </a:xfrm>
          <a:prstGeom prst="rect">
            <a:avLst/>
          </a:prstGeom>
        </p:spPr>
        <p:txBody>
          <a:bodyPr vert="horz" lIns="91440" tIns="45720" rIns="91440" bIns="45720" rtlCol="0" anchor="ctr">
            <a:no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gn="r"/>
            <a:endParaRPr lang="en-CA" sz="1600" dirty="0">
              <a:solidFill>
                <a:schemeClr val="bg1"/>
              </a:solidFill>
              <a:latin typeface="Corbel" panose="020B0503020204020204" pitchFamily="34" charset="0"/>
            </a:endParaRPr>
          </a:p>
        </p:txBody>
      </p:sp>
      <p:sp>
        <p:nvSpPr>
          <p:cNvPr id="4" name="Slide Number Placeholder 3">
            <a:extLst>
              <a:ext uri="{FF2B5EF4-FFF2-40B4-BE49-F238E27FC236}">
                <a16:creationId xmlns:a16="http://schemas.microsoft.com/office/drawing/2014/main" xmlns="" id="{D25F1781-9180-4E95-A8B5-57D44EE8013F}"/>
              </a:ext>
            </a:extLst>
          </p:cNvPr>
          <p:cNvSpPr>
            <a:spLocks noGrp="1"/>
          </p:cNvSpPr>
          <p:nvPr>
            <p:ph type="sldNum" sz="quarter" idx="12"/>
          </p:nvPr>
        </p:nvSpPr>
        <p:spPr>
          <a:xfrm>
            <a:off x="4509304" y="8671235"/>
            <a:ext cx="2313314" cy="486833"/>
          </a:xfrm>
        </p:spPr>
        <p:txBody>
          <a:bodyPr/>
          <a:lstStyle/>
          <a:p>
            <a:r>
              <a:rPr lang="en-CA" sz="1400" dirty="0">
                <a:solidFill>
                  <a:schemeClr val="bg1">
                    <a:lumMod val="50000"/>
                  </a:schemeClr>
                </a:solidFill>
                <a:latin typeface="Corbel" panose="020B0503020204020204" pitchFamily="34" charset="0"/>
              </a:rPr>
              <a:t> Annual Report - Page </a:t>
            </a:r>
            <a:fld id="{D1084EF6-8207-4E76-967A-509BCAA2E54A}" type="slidenum">
              <a:rPr lang="en-CA" sz="1400" smtClean="0">
                <a:solidFill>
                  <a:schemeClr val="bg1">
                    <a:lumMod val="50000"/>
                  </a:schemeClr>
                </a:solidFill>
                <a:latin typeface="Corbel" panose="020B0503020204020204" pitchFamily="34" charset="0"/>
              </a:rPr>
              <a:t>8</a:t>
            </a:fld>
            <a:endParaRPr lang="en-CA" sz="1400" dirty="0">
              <a:solidFill>
                <a:schemeClr val="bg1">
                  <a:lumMod val="50000"/>
                </a:schemeClr>
              </a:solidFill>
              <a:latin typeface="Corbel" panose="020B0503020204020204" pitchFamily="34" charset="0"/>
            </a:endParaRPr>
          </a:p>
        </p:txBody>
      </p:sp>
      <p:pic>
        <p:nvPicPr>
          <p:cNvPr id="7" name="image1.jpeg">
            <a:extLst>
              <a:ext uri="{FF2B5EF4-FFF2-40B4-BE49-F238E27FC236}">
                <a16:creationId xmlns:a16="http://schemas.microsoft.com/office/drawing/2014/main" xmlns="" id="{85199C14-85FF-47E4-BDCB-8A9F487C7901}"/>
              </a:ext>
            </a:extLst>
          </p:cNvPr>
          <p:cNvPicPr>
            <a:picLocks noChangeAspect="1"/>
          </p:cNvPicPr>
          <p:nvPr/>
        </p:nvPicPr>
        <p:blipFill rotWithShape="1">
          <a:blip r:embed="rId2" cstate="print"/>
          <a:srcRect r="73896"/>
          <a:stretch/>
        </p:blipFill>
        <p:spPr>
          <a:xfrm>
            <a:off x="5956381" y="439438"/>
            <a:ext cx="324822" cy="576000"/>
          </a:xfrm>
          <a:prstGeom prst="rect">
            <a:avLst/>
          </a:prstGeom>
        </p:spPr>
      </p:pic>
      <p:sp>
        <p:nvSpPr>
          <p:cNvPr id="9" name="Slide Number Placeholder 3">
            <a:extLst>
              <a:ext uri="{FF2B5EF4-FFF2-40B4-BE49-F238E27FC236}">
                <a16:creationId xmlns:a16="http://schemas.microsoft.com/office/drawing/2014/main" xmlns="" id="{A0CD9DD3-9003-46F2-92AA-CAB80FEEA0B8}"/>
              </a:ext>
            </a:extLst>
          </p:cNvPr>
          <p:cNvSpPr txBox="1">
            <a:spLocks/>
          </p:cNvSpPr>
          <p:nvPr/>
        </p:nvSpPr>
        <p:spPr>
          <a:xfrm>
            <a:off x="576797" y="484022"/>
            <a:ext cx="5379584" cy="8077052"/>
          </a:xfrm>
          <a:prstGeom prst="rect">
            <a:avLst/>
          </a:prstGeom>
        </p:spPr>
        <p:txBody>
          <a:bodyPr vert="horz" lIns="91440" tIns="45720" rIns="91440" bIns="45720" rtlCol="0" anchor="t"/>
          <a:lstStyle>
            <a:defPPr>
              <a:defRPr lang="en-US"/>
            </a:defPPr>
            <a:lvl1pPr marL="0" algn="r" defTabSz="457200" rtl="0" eaLnBrk="1" latinLnBrk="0" hangingPunct="1">
              <a:defRPr sz="9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CA" sz="2400" dirty="0">
                <a:solidFill>
                  <a:srgbClr val="687F00"/>
                </a:solidFill>
                <a:latin typeface="Corbel" panose="020B0503020204020204" pitchFamily="34" charset="0"/>
              </a:rPr>
              <a:t>How To Give</a:t>
            </a:r>
          </a:p>
          <a:p>
            <a:pPr algn="l"/>
            <a:endParaRPr lang="en-CA" sz="2400" dirty="0">
              <a:solidFill>
                <a:srgbClr val="687F00"/>
              </a:solidFill>
              <a:latin typeface="Corbel" panose="020B0503020204020204" pitchFamily="34" charset="0"/>
            </a:endParaRPr>
          </a:p>
          <a:p>
            <a:pPr algn="l"/>
            <a:r>
              <a:rPr lang="en-CA" sz="1200" dirty="0">
                <a:solidFill>
                  <a:schemeClr val="tx1"/>
                </a:solidFill>
                <a:latin typeface="Corbel" panose="020B0503020204020204" pitchFamily="34" charset="0"/>
              </a:rPr>
              <a:t>Gifts to the North Shore Community Foundation can be made during your lifetime or after your death. You may make a gift to:</a:t>
            </a:r>
          </a:p>
          <a:p>
            <a:pPr marL="171450" indent="-171450" algn="l">
              <a:buFont typeface="Arial" panose="020B0604020202020204" pitchFamily="34" charset="0"/>
              <a:buChar char="•"/>
            </a:pPr>
            <a:r>
              <a:rPr lang="en-CA" sz="1200" dirty="0">
                <a:solidFill>
                  <a:schemeClr val="tx1"/>
                </a:solidFill>
                <a:latin typeface="Corbel" panose="020B0503020204020204" pitchFamily="34" charset="0"/>
              </a:rPr>
              <a:t>An existing open fund to be chosen by the Board of Directors.</a:t>
            </a:r>
          </a:p>
          <a:p>
            <a:pPr marL="171450" indent="-171450" algn="l">
              <a:buFont typeface="Arial" panose="020B0604020202020204" pitchFamily="34" charset="0"/>
              <a:buChar char="•"/>
            </a:pPr>
            <a:r>
              <a:rPr lang="en-CA" sz="1200" dirty="0">
                <a:solidFill>
                  <a:schemeClr val="tx1"/>
                </a:solidFill>
                <a:latin typeface="Corbel" panose="020B0503020204020204" pitchFamily="34" charset="0"/>
              </a:rPr>
              <a:t>A specific existing open fund (see our website for more details).</a:t>
            </a:r>
          </a:p>
          <a:p>
            <a:pPr marL="171450" indent="-171450" algn="l">
              <a:buFont typeface="Arial" panose="020B0604020202020204" pitchFamily="34" charset="0"/>
              <a:buChar char="•"/>
            </a:pPr>
            <a:r>
              <a:rPr lang="en-CA" sz="1200" dirty="0">
                <a:solidFill>
                  <a:schemeClr val="tx1"/>
                </a:solidFill>
                <a:latin typeface="Corbel" panose="020B0503020204020204" pitchFamily="34" charset="0"/>
              </a:rPr>
              <a:t>Establish a new open or closed fund for the charitable purposes specified by you. To start a new fund, a minimum donation of $10,000 is required, received as a lump sum or in installments over a period of time. The fund can be tailored to your specific interests and wishes.</a:t>
            </a:r>
          </a:p>
          <a:p>
            <a:pPr algn="l"/>
            <a:endParaRPr lang="en-CA" sz="1200" dirty="0">
              <a:solidFill>
                <a:schemeClr val="tx1"/>
              </a:solidFill>
              <a:latin typeface="Corbel" panose="020B0503020204020204" pitchFamily="34" charset="0"/>
            </a:endParaRPr>
          </a:p>
          <a:p>
            <a:pPr algn="l"/>
            <a:r>
              <a:rPr lang="en-CA" sz="1200" dirty="0">
                <a:solidFill>
                  <a:schemeClr val="tx1"/>
                </a:solidFill>
                <a:latin typeface="Corbel" panose="020B0503020204020204" pitchFamily="34" charset="0"/>
              </a:rPr>
              <a:t>You are encouraged to discuss your proposed gift with a lawyer and/or a tax advisor to ensure you understand all aspects of your donation. It is not our intention to provide legal or tax advice.</a:t>
            </a:r>
          </a:p>
          <a:p>
            <a:pPr marL="171450" indent="-171450" algn="l">
              <a:buFont typeface="Arial" panose="020B0604020202020204" pitchFamily="34" charset="0"/>
              <a:buChar char="•"/>
            </a:pPr>
            <a:endParaRPr lang="en-CA" sz="1200" dirty="0">
              <a:solidFill>
                <a:schemeClr val="tx1"/>
              </a:solidFill>
              <a:latin typeface="Corbel" panose="020B0503020204020204" pitchFamily="34" charset="0"/>
            </a:endParaRPr>
          </a:p>
          <a:p>
            <a:pPr algn="l"/>
            <a:r>
              <a:rPr lang="en-CA" sz="1200" dirty="0">
                <a:solidFill>
                  <a:srgbClr val="687F00"/>
                </a:solidFill>
                <a:latin typeface="Corbel" panose="020B0503020204020204" pitchFamily="34" charset="0"/>
              </a:rPr>
              <a:t>What to Give</a:t>
            </a:r>
          </a:p>
          <a:p>
            <a:pPr algn="l"/>
            <a:endParaRPr lang="en-CA" sz="1200" dirty="0">
              <a:solidFill>
                <a:srgbClr val="687F00"/>
              </a:solidFill>
              <a:latin typeface="Corbel" panose="020B0503020204020204" pitchFamily="34" charset="0"/>
            </a:endParaRPr>
          </a:p>
          <a:p>
            <a:pPr algn="l"/>
            <a:r>
              <a:rPr lang="en-CA" sz="1200" dirty="0">
                <a:solidFill>
                  <a:schemeClr val="tx1"/>
                </a:solidFill>
                <a:latin typeface="Corbel" panose="020B0503020204020204" pitchFamily="34" charset="0"/>
              </a:rPr>
              <a:t>Cash: Gifts of cash, whether by cheque, money order or credit card, are the most common ways to donate to a charity and can be of any amount. A donation mailed in December, even if not received until January, qualifies as a charitable donation for the year in which it was mailed.</a:t>
            </a:r>
          </a:p>
          <a:p>
            <a:pPr algn="l"/>
            <a:endParaRPr lang="en-CA" sz="1200" dirty="0">
              <a:solidFill>
                <a:schemeClr val="tx1"/>
              </a:solidFill>
              <a:latin typeface="Corbel" panose="020B0503020204020204" pitchFamily="34" charset="0"/>
            </a:endParaRPr>
          </a:p>
          <a:p>
            <a:pPr algn="l"/>
            <a:r>
              <a:rPr lang="en-CA" sz="1200" dirty="0">
                <a:solidFill>
                  <a:schemeClr val="tx1"/>
                </a:solidFill>
                <a:latin typeface="Corbel" panose="020B0503020204020204" pitchFamily="34" charset="0"/>
              </a:rPr>
              <a:t>Securities: A gift of publicly traded securities, such as stocks, bonds or mutual funds, can save you a considerable amount in capital gains tax. If your securities have increased in value since you purchased them, 50 per cent of the gain is taxable. Since 2006, however, you will not have to pay any capital gains tax on the donation of securities to a charity, such as the North Shore Community Foundation.</a:t>
            </a:r>
          </a:p>
          <a:p>
            <a:pPr algn="l"/>
            <a:endParaRPr lang="en-CA" sz="1200" dirty="0">
              <a:solidFill>
                <a:schemeClr val="tx1"/>
              </a:solidFill>
              <a:latin typeface="Corbel" panose="020B0503020204020204" pitchFamily="34" charset="0"/>
            </a:endParaRPr>
          </a:p>
          <a:p>
            <a:pPr algn="l"/>
            <a:r>
              <a:rPr lang="en-CA" sz="1200" dirty="0">
                <a:solidFill>
                  <a:schemeClr val="tx1"/>
                </a:solidFill>
                <a:latin typeface="Corbel" panose="020B0503020204020204" pitchFamily="34" charset="0"/>
              </a:rPr>
              <a:t>Other Property: Gifts of real estate and/or personal property may be accepted by the Foundation for management or sale. A fair market valuation for such gifts must be established to the satisfaction of Canada Revenue Agency. The ready marketability of the property and the carrying costs are among the factors in determining the acceptance of this type of gift by the Foundation.</a:t>
            </a:r>
          </a:p>
          <a:p>
            <a:pPr algn="l"/>
            <a:endParaRPr lang="en-CA" sz="1200" dirty="0">
              <a:solidFill>
                <a:schemeClr val="tx1"/>
              </a:solidFill>
              <a:latin typeface="Corbel" panose="020B0503020204020204" pitchFamily="34" charset="0"/>
            </a:endParaRPr>
          </a:p>
          <a:p>
            <a:pPr algn="l"/>
            <a:r>
              <a:rPr lang="en-CA" sz="1200" dirty="0">
                <a:solidFill>
                  <a:schemeClr val="tx1"/>
                </a:solidFill>
                <a:latin typeface="Corbel" panose="020B0503020204020204" pitchFamily="34" charset="0"/>
              </a:rPr>
              <a:t>Life Insurance: Life insurance policies can be a tax-effective way to give to our Foundation. There are a number of different types of policies and ways to structure the giving of life insurance. You may give an existing policy which is no longer needed for its intended purpose, or establish a new life insurance policy as a planned gift. It is important to discuss the alternatives for this type of donation with an estate planner or other professional advisor. We would also be pleased to discuss these options with you and your advisor. </a:t>
            </a:r>
          </a:p>
          <a:p>
            <a:pPr algn="l"/>
            <a:endParaRPr lang="en-CA" sz="1200" dirty="0">
              <a:solidFill>
                <a:schemeClr val="tx1"/>
              </a:solidFill>
              <a:latin typeface="Corbel" panose="020B0503020204020204" pitchFamily="34" charset="0"/>
            </a:endParaRPr>
          </a:p>
          <a:p>
            <a:pPr algn="l"/>
            <a:endParaRPr lang="en-US" sz="1200" dirty="0">
              <a:solidFill>
                <a:schemeClr val="tx1"/>
              </a:solidFill>
              <a:latin typeface="Corbel" panose="020B0503020204020204" pitchFamily="34" charset="0"/>
            </a:endParaRPr>
          </a:p>
          <a:p>
            <a:pPr algn="l"/>
            <a:endParaRPr lang="en-CA" sz="2400" dirty="0">
              <a:solidFill>
                <a:srgbClr val="687F00"/>
              </a:solidFill>
              <a:latin typeface="Corbel" panose="020B0503020204020204" pitchFamily="34" charset="0"/>
            </a:endParaRPr>
          </a:p>
          <a:p>
            <a:pPr algn="l"/>
            <a:endParaRPr lang="en-CA" sz="2400" dirty="0">
              <a:solidFill>
                <a:srgbClr val="687F00"/>
              </a:solidFill>
              <a:latin typeface="Corbel" panose="020B0503020204020204" pitchFamily="34" charset="0"/>
            </a:endParaRPr>
          </a:p>
        </p:txBody>
      </p:sp>
    </p:spTree>
    <p:extLst>
      <p:ext uri="{BB962C8B-B14F-4D97-AF65-F5344CB8AC3E}">
        <p14:creationId xmlns:p14="http://schemas.microsoft.com/office/powerpoint/2010/main" val="104505015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xmlns="" id="{6DC34CC0-5479-46B5-ADE3-491DC631DF76}"/>
              </a:ext>
            </a:extLst>
          </p:cNvPr>
          <p:cNvSpPr/>
          <p:nvPr/>
        </p:nvSpPr>
        <p:spPr>
          <a:xfrm>
            <a:off x="94569" y="8759907"/>
            <a:ext cx="4824000" cy="288000"/>
          </a:xfrm>
          <a:prstGeom prst="rect">
            <a:avLst/>
          </a:prstGeom>
          <a:solidFill>
            <a:srgbClr val="687F00">
              <a:alpha val="3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6" name="Title 1">
            <a:extLst>
              <a:ext uri="{FF2B5EF4-FFF2-40B4-BE49-F238E27FC236}">
                <a16:creationId xmlns:a16="http://schemas.microsoft.com/office/drawing/2014/main" xmlns="" id="{70613DCA-CBED-4FE1-929E-5C4ADC579F35}"/>
              </a:ext>
            </a:extLst>
          </p:cNvPr>
          <p:cNvSpPr txBox="1">
            <a:spLocks/>
          </p:cNvSpPr>
          <p:nvPr/>
        </p:nvSpPr>
        <p:spPr>
          <a:xfrm>
            <a:off x="877137" y="8707794"/>
            <a:ext cx="2694854" cy="385576"/>
          </a:xfrm>
          <a:prstGeom prst="rect">
            <a:avLst/>
          </a:prstGeom>
        </p:spPr>
        <p:txBody>
          <a:bodyPr vert="horz" lIns="91440" tIns="45720" rIns="91440" bIns="45720" rtlCol="0" anchor="ctr">
            <a:no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gn="r"/>
            <a:endParaRPr lang="en-CA" sz="1600" dirty="0">
              <a:solidFill>
                <a:schemeClr val="bg1"/>
              </a:solidFill>
              <a:latin typeface="Corbel" panose="020B0503020204020204" pitchFamily="34" charset="0"/>
            </a:endParaRPr>
          </a:p>
        </p:txBody>
      </p:sp>
      <p:sp>
        <p:nvSpPr>
          <p:cNvPr id="4" name="Slide Number Placeholder 3">
            <a:extLst>
              <a:ext uri="{FF2B5EF4-FFF2-40B4-BE49-F238E27FC236}">
                <a16:creationId xmlns:a16="http://schemas.microsoft.com/office/drawing/2014/main" xmlns="" id="{D25F1781-9180-4E95-A8B5-57D44EE8013F}"/>
              </a:ext>
            </a:extLst>
          </p:cNvPr>
          <p:cNvSpPr>
            <a:spLocks noGrp="1"/>
          </p:cNvSpPr>
          <p:nvPr>
            <p:ph type="sldNum" sz="quarter" idx="12"/>
          </p:nvPr>
        </p:nvSpPr>
        <p:spPr>
          <a:xfrm>
            <a:off x="4509304" y="8671235"/>
            <a:ext cx="2313314" cy="486833"/>
          </a:xfrm>
        </p:spPr>
        <p:txBody>
          <a:bodyPr/>
          <a:lstStyle/>
          <a:p>
            <a:r>
              <a:rPr lang="en-CA" sz="1400" dirty="0">
                <a:solidFill>
                  <a:schemeClr val="bg1">
                    <a:lumMod val="50000"/>
                  </a:schemeClr>
                </a:solidFill>
                <a:latin typeface="Corbel" panose="020B0503020204020204" pitchFamily="34" charset="0"/>
              </a:rPr>
              <a:t> Annual Report - Page </a:t>
            </a:r>
            <a:fld id="{D1084EF6-8207-4E76-967A-509BCAA2E54A}" type="slidenum">
              <a:rPr lang="en-CA" sz="1400" smtClean="0">
                <a:solidFill>
                  <a:schemeClr val="bg1">
                    <a:lumMod val="50000"/>
                  </a:schemeClr>
                </a:solidFill>
                <a:latin typeface="Corbel" panose="020B0503020204020204" pitchFamily="34" charset="0"/>
              </a:rPr>
              <a:t>9</a:t>
            </a:fld>
            <a:endParaRPr lang="en-CA" sz="1400" dirty="0">
              <a:solidFill>
                <a:schemeClr val="bg1">
                  <a:lumMod val="50000"/>
                </a:schemeClr>
              </a:solidFill>
              <a:latin typeface="Corbel" panose="020B0503020204020204" pitchFamily="34" charset="0"/>
            </a:endParaRPr>
          </a:p>
        </p:txBody>
      </p:sp>
      <p:pic>
        <p:nvPicPr>
          <p:cNvPr id="7" name="image1.jpeg">
            <a:extLst>
              <a:ext uri="{FF2B5EF4-FFF2-40B4-BE49-F238E27FC236}">
                <a16:creationId xmlns:a16="http://schemas.microsoft.com/office/drawing/2014/main" xmlns="" id="{85199C14-85FF-47E4-BDCB-8A9F487C7901}"/>
              </a:ext>
            </a:extLst>
          </p:cNvPr>
          <p:cNvPicPr>
            <a:picLocks noChangeAspect="1"/>
          </p:cNvPicPr>
          <p:nvPr/>
        </p:nvPicPr>
        <p:blipFill rotWithShape="1">
          <a:blip r:embed="rId2" cstate="print"/>
          <a:srcRect r="73896"/>
          <a:stretch/>
        </p:blipFill>
        <p:spPr>
          <a:xfrm>
            <a:off x="5956381" y="439438"/>
            <a:ext cx="324822" cy="576000"/>
          </a:xfrm>
          <a:prstGeom prst="rect">
            <a:avLst/>
          </a:prstGeom>
        </p:spPr>
      </p:pic>
      <p:sp>
        <p:nvSpPr>
          <p:cNvPr id="9" name="Slide Number Placeholder 3">
            <a:extLst>
              <a:ext uri="{FF2B5EF4-FFF2-40B4-BE49-F238E27FC236}">
                <a16:creationId xmlns:a16="http://schemas.microsoft.com/office/drawing/2014/main" xmlns="" id="{A0CD9DD3-9003-46F2-92AA-CAB80FEEA0B8}"/>
              </a:ext>
            </a:extLst>
          </p:cNvPr>
          <p:cNvSpPr txBox="1">
            <a:spLocks/>
          </p:cNvSpPr>
          <p:nvPr/>
        </p:nvSpPr>
        <p:spPr>
          <a:xfrm>
            <a:off x="576797" y="484022"/>
            <a:ext cx="5379584" cy="8077052"/>
          </a:xfrm>
          <a:prstGeom prst="rect">
            <a:avLst/>
          </a:prstGeom>
        </p:spPr>
        <p:txBody>
          <a:bodyPr vert="horz" lIns="91440" tIns="45720" rIns="91440" bIns="45720" rtlCol="0" anchor="t"/>
          <a:lstStyle>
            <a:defPPr>
              <a:defRPr lang="en-US"/>
            </a:defPPr>
            <a:lvl1pPr marL="0" algn="r" defTabSz="457200" rtl="0" eaLnBrk="1" latinLnBrk="0" hangingPunct="1">
              <a:defRPr sz="9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CA" sz="2400" dirty="0">
                <a:solidFill>
                  <a:srgbClr val="687F00"/>
                </a:solidFill>
                <a:latin typeface="Corbel" panose="020B0503020204020204" pitchFamily="34" charset="0"/>
              </a:rPr>
              <a:t>How To Give (cont’d)</a:t>
            </a:r>
          </a:p>
          <a:p>
            <a:pPr algn="l"/>
            <a:endParaRPr lang="en-CA" sz="2400" dirty="0">
              <a:solidFill>
                <a:srgbClr val="687F00"/>
              </a:solidFill>
              <a:latin typeface="Corbel" panose="020B0503020204020204" pitchFamily="34" charset="0"/>
            </a:endParaRPr>
          </a:p>
          <a:p>
            <a:pPr algn="l"/>
            <a:r>
              <a:rPr lang="en-CA" sz="1200" dirty="0">
                <a:solidFill>
                  <a:schemeClr val="tx1"/>
                </a:solidFill>
                <a:latin typeface="Corbel" panose="020B0503020204020204" pitchFamily="34" charset="0"/>
              </a:rPr>
              <a:t>RRSPs and RRIFs: If your spouse is alive, there is a tax advantage to naming him or her as the beneficiary of your RRSP or RRIF. However, if you do not have a spouse or your spouse has passed away, your estate will be taxed on any remaining RRSP or RRIF funds, once you have passed away. If you choose to name the Foundation as the beneficiary of your RRSP or RRIF, your estate will receive a charitable donation receipt to offset the tax.</a:t>
            </a:r>
          </a:p>
          <a:p>
            <a:pPr algn="l"/>
            <a:endParaRPr lang="en-CA" sz="1200" dirty="0">
              <a:solidFill>
                <a:schemeClr val="tx1"/>
              </a:solidFill>
              <a:latin typeface="Corbel" panose="020B0503020204020204" pitchFamily="34" charset="0"/>
            </a:endParaRPr>
          </a:p>
          <a:p>
            <a:pPr algn="l"/>
            <a:r>
              <a:rPr lang="en-CA" sz="1200" dirty="0">
                <a:solidFill>
                  <a:schemeClr val="tx1"/>
                </a:solidFill>
                <a:latin typeface="Corbel" panose="020B0503020204020204" pitchFamily="34" charset="0"/>
              </a:rPr>
              <a:t>Will: You may not be able to afford to make a gift to a charity during your lifetime, but you may have assets that will pass to your estate under a Will. A bequest to the Foundation through your Will is a common option for a charitable donation. It may be for a specific amount or a percentage of the residue of your estate. You should consult with your lawyer about preparing a new Will or a codicil to your existing Will, and to help you word your wishes for this bequest.</a:t>
            </a:r>
          </a:p>
          <a:p>
            <a:pPr algn="l"/>
            <a:endParaRPr lang="en-CA" sz="1200" dirty="0">
              <a:solidFill>
                <a:schemeClr val="tx1"/>
              </a:solidFill>
              <a:latin typeface="Corbel" panose="020B0503020204020204" pitchFamily="34" charset="0"/>
            </a:endParaRPr>
          </a:p>
          <a:p>
            <a:pPr algn="l"/>
            <a:r>
              <a:rPr lang="en-CA" sz="1200" i="1" dirty="0">
                <a:solidFill>
                  <a:schemeClr val="tx1"/>
                </a:solidFill>
                <a:latin typeface="Corbel" panose="020B0503020204020204" pitchFamily="34" charset="0"/>
              </a:rPr>
              <a:t>Sample Clause:</a:t>
            </a:r>
          </a:p>
          <a:p>
            <a:pPr algn="l"/>
            <a:endParaRPr lang="en-CA" sz="1200" dirty="0">
              <a:solidFill>
                <a:schemeClr val="tx1"/>
              </a:solidFill>
              <a:latin typeface="Corbel" panose="020B0503020204020204" pitchFamily="34" charset="0"/>
            </a:endParaRPr>
          </a:p>
          <a:p>
            <a:pPr algn="l"/>
            <a:r>
              <a:rPr lang="en-CA" sz="1200" dirty="0">
                <a:solidFill>
                  <a:schemeClr val="tx1"/>
                </a:solidFill>
                <a:latin typeface="Corbel" panose="020B0503020204020204" pitchFamily="34" charset="0"/>
              </a:rPr>
              <a:t>To give $ (or X% of the residue of my estate) to the North Shore Community Foundation, PO Box 37104 Lonsdale, North Vancouver, BC V7N 4M0.</a:t>
            </a:r>
          </a:p>
          <a:p>
            <a:pPr algn="l"/>
            <a:endParaRPr lang="en-CA" sz="1200" dirty="0">
              <a:solidFill>
                <a:schemeClr val="tx1"/>
              </a:solidFill>
              <a:latin typeface="Corbel" panose="020B0503020204020204" pitchFamily="34" charset="0"/>
            </a:endParaRPr>
          </a:p>
          <a:p>
            <a:pPr algn="l"/>
            <a:r>
              <a:rPr lang="en-CA" sz="1200" dirty="0">
                <a:solidFill>
                  <a:schemeClr val="tx1"/>
                </a:solidFill>
                <a:latin typeface="Corbel" panose="020B0503020204020204" pitchFamily="34" charset="0"/>
              </a:rPr>
              <a:t>(options)</a:t>
            </a:r>
          </a:p>
          <a:p>
            <a:pPr marL="171450" indent="-171450" algn="l">
              <a:buFont typeface="Arial" panose="020B0604020202020204" pitchFamily="34" charset="0"/>
              <a:buChar char="•"/>
            </a:pPr>
            <a:r>
              <a:rPr lang="en-CA" sz="1200" dirty="0">
                <a:solidFill>
                  <a:schemeClr val="tx1"/>
                </a:solidFill>
                <a:latin typeface="Corbel" panose="020B0503020204020204" pitchFamily="34" charset="0"/>
              </a:rPr>
              <a:t>to add to an open endowment fund to be selected by the Board of Directors of the Foundation</a:t>
            </a:r>
          </a:p>
          <a:p>
            <a:pPr marL="171450" indent="-171450" algn="l">
              <a:buFont typeface="Arial" panose="020B0604020202020204" pitchFamily="34" charset="0"/>
              <a:buChar char="•"/>
            </a:pPr>
            <a:r>
              <a:rPr lang="en-CA" sz="1200" dirty="0">
                <a:solidFill>
                  <a:schemeClr val="tx1"/>
                </a:solidFill>
                <a:latin typeface="Corbel" panose="020B0503020204020204" pitchFamily="34" charset="0"/>
              </a:rPr>
              <a:t>to add to the ____________________ endowment fund</a:t>
            </a:r>
          </a:p>
          <a:p>
            <a:pPr marL="171450" indent="-171450" algn="l">
              <a:buFont typeface="Arial" panose="020B0604020202020204" pitchFamily="34" charset="0"/>
              <a:buChar char="•"/>
            </a:pPr>
            <a:r>
              <a:rPr lang="en-CA" sz="1200" dirty="0">
                <a:solidFill>
                  <a:schemeClr val="tx1"/>
                </a:solidFill>
                <a:latin typeface="Corbel" panose="020B0503020204020204" pitchFamily="34" charset="0"/>
              </a:rPr>
              <a:t>to establish a new endowment fund to be known as ____________________ for the purpose of ____________________  	</a:t>
            </a:r>
          </a:p>
          <a:p>
            <a:pPr algn="l"/>
            <a:endParaRPr lang="en-CA" sz="1200" dirty="0">
              <a:solidFill>
                <a:schemeClr val="tx1"/>
              </a:solidFill>
              <a:latin typeface="Corbel" panose="020B0503020204020204" pitchFamily="34" charset="0"/>
            </a:endParaRPr>
          </a:p>
          <a:p>
            <a:pPr algn="l"/>
            <a:r>
              <a:rPr lang="en-CA" sz="1200" dirty="0">
                <a:solidFill>
                  <a:schemeClr val="tx1"/>
                </a:solidFill>
                <a:latin typeface="Corbel" panose="020B0503020204020204" pitchFamily="34" charset="0"/>
              </a:rPr>
              <a:t>Charitable Remainder Trusts: A Charitable Remainder Trust is an arrangement in which you irrevocably transfer assets (for example: cash, securities, property) to a trustee during your lifetime. You retain the right to the income from the trust either for your lifetime or for a specified number of years. After that time, the assets are transferred to the Foundation. See your lawyer to discuss this option.</a:t>
            </a:r>
          </a:p>
          <a:p>
            <a:pPr algn="l"/>
            <a:endParaRPr lang="en-CA" sz="1200" dirty="0">
              <a:solidFill>
                <a:schemeClr val="tx1"/>
              </a:solidFill>
              <a:latin typeface="Corbel" panose="020B0503020204020204" pitchFamily="34" charset="0"/>
            </a:endParaRPr>
          </a:p>
          <a:p>
            <a:pPr algn="l"/>
            <a:endParaRPr lang="en-CA" sz="1200" dirty="0">
              <a:solidFill>
                <a:schemeClr val="tx1"/>
              </a:solidFill>
              <a:latin typeface="Corbel" panose="020B0503020204020204" pitchFamily="34" charset="0"/>
            </a:endParaRPr>
          </a:p>
          <a:p>
            <a:pPr algn="l"/>
            <a:endParaRPr lang="en-US" sz="1200" dirty="0">
              <a:solidFill>
                <a:schemeClr val="tx1"/>
              </a:solidFill>
              <a:latin typeface="Corbel" panose="020B0503020204020204" pitchFamily="34" charset="0"/>
            </a:endParaRPr>
          </a:p>
          <a:p>
            <a:pPr algn="l"/>
            <a:endParaRPr lang="en-CA" sz="2400" dirty="0">
              <a:solidFill>
                <a:srgbClr val="687F00"/>
              </a:solidFill>
              <a:latin typeface="Corbel" panose="020B0503020204020204" pitchFamily="34" charset="0"/>
            </a:endParaRPr>
          </a:p>
          <a:p>
            <a:pPr algn="l"/>
            <a:endParaRPr lang="en-CA" sz="2400" dirty="0">
              <a:solidFill>
                <a:srgbClr val="687F00"/>
              </a:solidFill>
              <a:latin typeface="Corbel" panose="020B0503020204020204" pitchFamily="34" charset="0"/>
            </a:endParaRPr>
          </a:p>
        </p:txBody>
      </p:sp>
    </p:spTree>
    <p:extLst>
      <p:ext uri="{BB962C8B-B14F-4D97-AF65-F5344CB8AC3E}">
        <p14:creationId xmlns:p14="http://schemas.microsoft.com/office/powerpoint/2010/main" val="3050477503"/>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593</TotalTime>
  <Words>2472</Words>
  <Application>Microsoft Office PowerPoint</Application>
  <PresentationFormat>Letter Paper (8.5x11 in)</PresentationFormat>
  <Paragraphs>322</Paragraphs>
  <Slides>26</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26</vt:i4>
      </vt:variant>
    </vt:vector>
  </HeadingPairs>
  <TitlesOfParts>
    <vt:vector size="33" baseType="lpstr">
      <vt:lpstr>Arial</vt:lpstr>
      <vt:lpstr>Calibri</vt:lpstr>
      <vt:lpstr>Calibri Light</vt:lpstr>
      <vt:lpstr>Cambria</vt:lpstr>
      <vt:lpstr>Corbel</vt:lpstr>
      <vt:lpstr>Times New Roman</vt:lpstr>
      <vt:lpstr>Office Theme</vt:lpstr>
      <vt:lpstr>Annual Report 2019</vt:lpstr>
      <vt:lpstr>Building a Community Legacy From Deep Cove to Lions Bay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Review Engagement Reports and Financial Statements  June 30, 2019</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Annual Report 2018</dc:title>
  <dc:creator>David Phillips</dc:creator>
  <cp:lastModifiedBy>Boehm, Michael</cp:lastModifiedBy>
  <cp:revision>47</cp:revision>
  <cp:lastPrinted>2019-11-29T00:23:46Z</cp:lastPrinted>
  <dcterms:created xsi:type="dcterms:W3CDTF">2018-11-26T03:24:06Z</dcterms:created>
  <dcterms:modified xsi:type="dcterms:W3CDTF">2019-11-29T00:26:31Z</dcterms:modified>
</cp:coreProperties>
</file>